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352" r:id="rId21"/>
    <p:sldId id="353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30" r:id="rId46"/>
    <p:sldId id="349" r:id="rId47"/>
    <p:sldId id="35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5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</p:sldIdLst>
  <p:sldSz cx="12192000" cy="6858000"/>
  <p:notesSz cx="6858000" cy="9144000"/>
  <p:embeddedFontLst>
    <p:embeddedFont>
      <p:font typeface="Barlow" panose="00000500000000000000" pitchFamily="2" charset="0"/>
      <p:regular r:id="rId87"/>
      <p:bold r:id="rId88"/>
      <p:italic r:id="rId89"/>
      <p:boldItalic r:id="rId90"/>
    </p:embeddedFont>
    <p:embeddedFont>
      <p:font typeface="Candara" panose="020E0502030303020204" pitchFamily="34" charset="0"/>
      <p:regular r:id="rId91"/>
      <p:bold r:id="rId92"/>
      <p:italic r:id="rId93"/>
      <p:boldItalic r:id="rId94"/>
    </p:embeddedFont>
    <p:embeddedFont>
      <p:font typeface="Georgia" panose="02040502050405020303" pitchFamily="18" charset="0"/>
      <p:regular r:id="rId95"/>
      <p:bold r:id="rId96"/>
      <p:italic r:id="rId97"/>
      <p:boldItalic r:id="rId98"/>
    </p:embeddedFont>
    <p:embeddedFont>
      <p:font typeface="Montserrat" panose="00000500000000000000" pitchFamily="2" charset="-52"/>
      <p:regular r:id="rId99"/>
      <p:bold r:id="rId100"/>
      <p:italic r:id="rId101"/>
      <p:boldItalic r:id="rId102"/>
    </p:embeddedFont>
    <p:embeddedFont>
      <p:font typeface="Open Sans" panose="020B0606030504020204" pitchFamily="34" charset="0"/>
      <p:regular r:id="rId103"/>
      <p:bold r:id="rId104"/>
      <p:italic r:id="rId105"/>
      <p:boldItalic r:id="rId10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5" roundtripDataSignature="AMtx7mhOEmUshDa+5CD7PozIo01cnPAq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5142"/>
  </p:normalViewPr>
  <p:slideViewPr>
    <p:cSldViewPr snapToGrid="0">
      <p:cViewPr varScale="1">
        <p:scale>
          <a:sx n="87" d="100"/>
          <a:sy n="87" d="100"/>
        </p:scale>
        <p:origin x="3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6.fntdata"/><Relationship Id="rId5" Type="http://schemas.openxmlformats.org/officeDocument/2006/relationships/slide" Target="slides/slide4.xml"/><Relationship Id="rId90" Type="http://schemas.openxmlformats.org/officeDocument/2006/relationships/font" Target="fonts/font4.fntdata"/><Relationship Id="rId95" Type="http://schemas.openxmlformats.org/officeDocument/2006/relationships/font" Target="fonts/font9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7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5.fntdata"/><Relationship Id="rId96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0.fntdata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8.fntdata"/><Relationship Id="rId99" Type="http://schemas.openxmlformats.org/officeDocument/2006/relationships/font" Target="fonts/font13.fntdata"/><Relationship Id="rId10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1.fntdata"/><Relationship Id="rId104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.fntdata"/><Relationship Id="rId115" Type="http://customschemas.google.com/relationships/presentationmetadata" Target="meta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4.fntdata"/><Relationship Id="rId105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7.fntdata"/><Relationship Id="rId98" Type="http://schemas.openxmlformats.org/officeDocument/2006/relationships/font" Target="fonts/font1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‹№›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ain.ua/2020/07/28/ukrayinskyj-servis-liki24-com-zapustyvsya-v-polshhi/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in.ua/2023/07/25/liki24-com-zapuskaye-startap-nasnaga/" TargetMode="Externa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advice.telegazeta.com.ua/tajm-menedzhment-7-prostyh-rekomendaczij/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rlow"/>
              <a:buNone/>
            </a:pPr>
            <a:r>
              <a:rPr lang="ru-RU" sz="1200">
                <a:latin typeface="Barlow"/>
                <a:ea typeface="Barlow"/>
                <a:cs typeface="Barlow"/>
                <a:sym typeface="Barlow"/>
              </a:rPr>
              <a:t>На сайтах, присвячених організації підприємницькій діяльності пропонуються тисячі перспективних бізнес-ідей в різноманітних сферах діяльності: </a:t>
            </a:r>
            <a:endParaRPr sz="1200"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ПІДПРИЄМНИЦЬКІ ІДЕЇ БУВАЮТЬ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Open Sans"/>
              <a:buAutoNum type="arabicPeriod"/>
            </a:pPr>
            <a:r>
              <a:rPr lang="uk-UA" b="1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Скло й послуги зі встановлення вікон</a:t>
            </a:r>
            <a:br>
              <a:rPr lang="uk-UA" noProof="0" dirty="0"/>
            </a:b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Внаслідок війни в Україні вже зруйновано або пошкоджено понад 100 тис. житлових будинків, торгові й офісні центри, підприємства. Вікна найчастіше потерпають від російських бомб і снарядів.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2. Будматеріали й дотичні сфери</a:t>
            </a:r>
            <a:b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Крім виробництва будівельних матеріалів, у цій сфері доступні й інші ніші. Наприклад, послуги з доставлення таких товарів, магазини з їхнього продажу.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Так само матимуть попит будівельні й ремонтні бригади. І мова не тільки про зведення будинків і споруд, а й про монтаж трубопроводів на заводах, водоканалах тощо.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Логічно, що зросте запит на будівельні інструменти й техніку. І, ймовірно, на їх прокат.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3. Альтернативні котли та паливо для них</a:t>
            </a:r>
            <a:br>
              <a:rPr lang="uk-UA" b="1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У 2016 році через відмову від російського газу в Україні почали масово виробляти котли, що працюють на твердому паливі. З початком війни </a:t>
            </a:r>
            <a:r>
              <a:rPr lang="uk-UA" b="0" i="0" noProof="0" dirty="0" err="1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росія</a:t>
            </a: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 посилила газовий шантаж Європи. Тож очевидно, що світ шукатиме альтернативні джерела енергії.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Отже, перспективними будуть котли, що працюють на твердому паливі. Особливо пристосовані до кількох видів пального: дрова, тріска, </a:t>
            </a:r>
            <a:r>
              <a:rPr lang="uk-UA" b="0" i="0" noProof="0" dirty="0" err="1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пелети</a:t>
            </a: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, торф’яні брикети тощо.</a:t>
            </a:r>
            <a:endParaRPr lang="uk-UA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noProof="0" dirty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Якщо в Україні збільшиться виробництво електроенергії і ціна буде комфортною для населення, то стануть цікавими пропозиції різноманітних електросистем для обігріву будинків, бойлери для води.</a:t>
            </a:r>
            <a:endParaRPr lang="uk-UA" noProof="0" dirty="0"/>
          </a:p>
        </p:txBody>
      </p:sp>
      <p:sp>
        <p:nvSpPr>
          <p:cNvPr id="281" name="Google Shape;28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4. Послуги архітекторів</a:t>
            </a:r>
            <a:b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Нові будівлі в Україні мають бути обов’язково оснащені бомбосховищами. Тож перспективними є архітектурні проєкти нових укриттів та модернізація тих, що вже зведені.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Будуть потрібні послуги архітекторів через масові пошкодження будівель і споруд в містах. Тепер їх треба відбудувати й органічно вписати в простір.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5. Відновлення історичних пам’яток</a:t>
            </a:r>
            <a:b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Росіяни пошкодили в Україні майже 400 об’єктів культурної спадщини. Найбільше – у Харківській, Донецькій, Київській та Чернігівській областях.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 Це означає, що їх потрібно відновити.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Отже, в період відбудови знадобляться відповідні фахівці, які складатимуть проєкти реставрації та безпосередньо виконуватимуть роботи.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6. Військовий одяг, взуття, аксесуари</a:t>
            </a:r>
            <a:br>
              <a:rPr lang="ru-RU" b="1"/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Мова не тільки про одяг, який носять військові. Наразі тканина, з якої шиють українську форму, недоступна для звичайних підприємств. Держава наклала на неї бронь, і придбати її можна лише за держзамовленням. Тож малі й великі підприємства легкої промисловості шиють балаклави, бронежилети, взуття, розвантажувальні жилети тощо – для цих товарів немає єдиних вимог щодо матеріалу.</a:t>
            </a:r>
            <a:br>
              <a:rPr lang="ru-RU"/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Натомість війна створила тренд у світі на стиль мілітарі. Україна і світ очікують на крутий мілітарі-бренд, речі якого захоче вдягнути керівництво як України, так і всього світу.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>
              <a:solidFill>
                <a:srgbClr val="44444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/>
            </a:br>
            <a:endParaRPr b="0" i="0">
              <a:solidFill>
                <a:srgbClr val="44444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02" name="Google Shape;30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Open Sans"/>
              <a:buAutoNum type="arabicPeriod"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7. Харчі тривалого зберігання</a:t>
            </a:r>
            <a:br>
              <a:rPr lang="ru-RU"/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Виготовлення й продаж продуктів з великою доданою вартістю, які можна зберігати багато років. Це консерви, сухпайки та продукти швидкого приготування на випадок непередбачених ситуацій. Така їжа потрібна військовим і цивільним зараз. Крім того, у майбутньому її запас має бути в тих же бомбосховищах та укриттях.</a:t>
            </a:r>
            <a:endParaRPr/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Open Sans"/>
              <a:buAutoNum type="arabicPeriod"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8. Кібербезпека, хмарні сховища й цифрові послуги</a:t>
            </a:r>
            <a:br>
              <a:rPr lang="ru-RU" b="1"/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Через війну багато серверів зазнали пошкоджень. Через низку кібератак, які останні роки чинить росія, українцям потрібні нові програми, що зможуть захистити дані. А ще консультації щодо цього.ʼ</a:t>
            </a:r>
            <a:endParaRPr b="0" i="0">
              <a:solidFill>
                <a:srgbClr val="44444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Open Sans"/>
              <a:buAutoNum type="arabicPeriod"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9. Аналоги російських ІТ-програм, що пішли з українського ринку</a:t>
            </a:r>
            <a:br>
              <a:rPr lang="ru-RU"/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Ще один напрям в ІТ, який має попит. Крім якісного продукту та професіоналів, потрібно подбати про маркетинг. Кампанія повинна залучити користувачів та переконати їх у тому, що українські аналоги програм нічим не гірші за звичні закордонні версії.</a:t>
            </a:r>
            <a:endParaRPr/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23" name="Google Shape;32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10. Психологічна підтримка</a:t>
            </a:r>
            <a:b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Після війни українці потребуватимуть психологічної підтримки. А деякі – навіть медикаментозного лікування. Отже, вже зараз треба подбати про створення відповідних центрів, консультацій, спеціальних закладів для відновлення.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11. СТО й шиномонтажі</a:t>
            </a:r>
            <a:b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Більшість людей в Україні купують вживані авто, зокрема й з-за кордону. Зазвичай вони потребують ремонту. Так само й автівки, які зазнали пошкоджень на фронті або готуються для відправлення туди. Тож затребувані послуги автоелектриків, механіків, зварювальників і шиномонтажу.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12. Альтернативна енергетика</a:t>
            </a:r>
            <a:b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Виконавчий директор Міжнародного енергетичного агентства Фатіх Біроль сказав, що російське вторгнення в Україну прискорило перехід на екологічно чисті джерела енергії.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Deloitte своєю чергою серед головних трендів відновлюваних джерел енергії у 2022-му називає: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◉ розвиток технологій нового покоління;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◉ використання штучного інтелекту для оптимізації енергетичних процесів;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◉ розвиток інфраструктури для ВДЕ проєктів;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◉ вдосконалення ланцюгів постачання.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444444"/>
                </a:solidFill>
                <a:latin typeface="Open Sans"/>
                <a:ea typeface="Open Sans"/>
                <a:cs typeface="Open Sans"/>
                <a:sym typeface="Open Sans"/>
              </a:rPr>
              <a:t>З цих напрямів і слід черпати ідеї для бізнесу.</a:t>
            </a:r>
            <a:endParaRPr/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44" name="Google Shape;34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4" name="Google Shape;36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0" name="Google Shape;39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Нині відомо багато методів розробки ідей нових товарів. Найпоширеніші з них: </a:t>
            </a:r>
            <a:endParaRPr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1)  опитування (споживачів, продавців, працівників підприємств); </a:t>
            </a:r>
            <a:endParaRPr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2)  використання аналогій з інших сфер життя, живої природи;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3)  «мозковий штурм» – ділова розмова за участю кількох осіб з метою пошуку ідей нових товарів (критика запропонованих ідей не допускається,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щоб не стримувати творчої активності учасників);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4)  стеження за діяльністю конкурентів;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5)  метод контрольних запитань, який передбачає складення переліку питань стосовно того, наприклад, що можна поліпшити в певному товарі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чи послузі (такі запитання пропонуються для відповіді фахівцям у цій сфері);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6)  виділення найважливіших параметрів товару (наприклад, форма, матеріал і міст- кість упаковки) та вивчення всіх можливих співвідношень між ними;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7)  метод поєднань – порівнювання кількох товарів з метою знайти взаємозв’язок між ними та новим товаром.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>
                <a:latin typeface="Barlow"/>
                <a:ea typeface="Barlow"/>
                <a:cs typeface="Barlow"/>
                <a:sym typeface="Barlow"/>
              </a:rPr>
              <a:t>При виборі ідеї потенційний підприємець може керуватись такими критеріями: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3" name="Google Shape;43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Сьогодні вже зрозуміло, що тренди, зокрема, ШІ, </a:t>
            </a:r>
            <a:r>
              <a:rPr lang="uk-UA" b="0" i="0" dirty="0" err="1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веганське</a:t>
            </a: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 харчування, доставка в 1 клік за 15 хв, </a:t>
            </a:r>
            <a:r>
              <a:rPr lang="uk-UA" b="0" i="0" dirty="0" err="1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екотренди</a:t>
            </a: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, </a:t>
            </a:r>
            <a:r>
              <a:rPr lang="en-GB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wellness </a:t>
            </a: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та </a:t>
            </a:r>
            <a:r>
              <a:rPr lang="en-GB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healthy,</a:t>
            </a:r>
            <a:endParaRPr lang="uk-UA" b="0" i="0" dirty="0">
              <a:solidFill>
                <a:srgbClr val="3D3E40"/>
              </a:solidFill>
              <a:effectLst/>
              <a:latin typeface="Georgia" panose="02040502050405020303" pitchFamily="18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недорогі затишні дизайнерські рішення для дому набиратимуть обертів. Якщо йдеться про одяг, то запит соціуму диктує легкий, зручний,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недорогий вибір. </a:t>
            </a:r>
            <a:r>
              <a:rPr lang="uk-UA" b="1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Люди вже розуміють, що хочуть купувати не бренд, а продукт, і дуже прискіпливі у критеріях ціни та якості</a:t>
            </a: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.</a:t>
            </a:r>
            <a:endParaRPr dirty="0"/>
          </a:p>
        </p:txBody>
      </p:sp>
      <p:sp>
        <p:nvSpPr>
          <p:cNvPr id="403" name="Google Shape;40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7589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Компанії, які успішно адаптуються до цифрової економіки, матимуть перевагу перед конкурентами,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3D3E40"/>
                </a:solidFill>
                <a:effectLst/>
                <a:latin typeface="Georgia" panose="02040502050405020303" pitchFamily="18" charset="0"/>
              </a:rPr>
              <a:t>оскільки скоротять кількість робочих місць, тобто суттєво зменшать витрати та матимуть можливість швидкого аналізу даних для прийняття важливих рішень.</a:t>
            </a:r>
            <a:endParaRPr dirty="0"/>
          </a:p>
        </p:txBody>
      </p:sp>
      <p:sp>
        <p:nvSpPr>
          <p:cNvPr id="403" name="Google Shape;40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43547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1" name="Google Shape;44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20 найважливіших питань для успішного розвитку бізнесу, на які підприємець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повинен дати відповідь перед початком власної справи та не забувати про них протягом усього етапу зростання компанії</a:t>
            </a:r>
            <a:endParaRPr/>
          </a:p>
        </p:txBody>
      </p:sp>
      <p:sp>
        <p:nvSpPr>
          <p:cNvPr id="442" name="Google Shape;442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9" name="Google Shape;44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Якщо ви не можете пояснити простими словами у трьох пропозиціях, чому людям потрібен ваш товар, у вас немає цінної пропозиції, а отже, у вас немає бізнесу.</a:t>
            </a:r>
            <a:endParaRPr/>
          </a:p>
        </p:txBody>
      </p:sp>
      <p:sp>
        <p:nvSpPr>
          <p:cNvPr id="450" name="Google Shape;450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Персонаж серіалу «Сайнфелд» переконаний, що його ключ до багатства — створення бюстгальтера. Він не провів жодних досліджень, щоб підтвердити, що на його товар є попит. Не думайте, що ви можете створити попит там, де його зовсім не було. Чи не продавайте черговий чоловічий бюстгальтер.</a:t>
            </a:r>
            <a:endParaRPr/>
          </a:p>
        </p:txBody>
      </p:sp>
      <p:sp>
        <p:nvSpPr>
          <p:cNvPr id="457" name="Google Shape;457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Starbucks змусили людей повірити, що їм потрібно варево з кофеїном за $4, а Louis Vuitton переконав їх викладати $1500 за джинсові дамські сумки.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Але це непросто маркетинг. Якщо ви хочете досягти успіху в бізнесі, потрібно запропонувати відчутну цінність, якої немає в інших.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Наприклад, мінімально можливі ціни (Wal-Mart), оригінальний дизайн (Apple), виняткова зручність (FedEx). Знайдіть, у чому перевага вашого товару, і бийте у цю точку.</a:t>
            </a:r>
            <a:endParaRPr/>
          </a:p>
        </p:txBody>
      </p:sp>
      <p:sp>
        <p:nvSpPr>
          <p:cNvPr id="464" name="Google Shape;46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0" name="Google Shape;470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Різниця між скромним станом та непристойним багатством полягає в масштабі. Добре, коли на випуск кожного наступного виробу у вас йде все менше витрат.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Візьміть, наприклад, програмне забезпечення. Після того, як Microsoft заплатила за розробку коду, граничні витрати на випуск кожної додаткової копії Windows незначні.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А якісь моделі не масштабуються. Наприклад, у сфері послуг, де разом із доходами зростає потреба у кадрах.</a:t>
            </a:r>
            <a:endParaRPr/>
          </a:p>
        </p:txBody>
      </p:sp>
      <p:sp>
        <p:nvSpPr>
          <p:cNvPr id="471" name="Google Shape;471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7" name="Google Shape;47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У вас сім'я та двоє дітей. Чи готові ви працювати по 100 годин на тиждень протягом наступних двох років, щоб розкрутити свій стартап?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Якщо ви хочете розпоряджатися всім, будьте готові пожертвувати всім, принаймні для початку.</a:t>
            </a:r>
            <a:endParaRPr/>
          </a:p>
        </p:txBody>
      </p:sp>
      <p:sp>
        <p:nvSpPr>
          <p:cNvPr id="478" name="Google Shape;478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4" name="Google Shape;48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Google складає потужні пошукові алгоритми, Steinway творить чудеса з деревом, Cisco винюхує і купує нові технології. Зрозумійте, що у вас виходить добре, і займайтеся лише цим. Очевидне зауваження, але багато палких підприємців на цьому згоріло. У світі стільки можливостей.</a:t>
            </a:r>
            <a:endParaRPr/>
          </a:p>
        </p:txBody>
      </p:sp>
      <p:sp>
        <p:nvSpPr>
          <p:cNvPr id="485" name="Google Shape;48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1" name="Google Shape;49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Знайте, що у вас виходить добре, а погано. Наприклад, Apple не виготовляє камери для iPhone, а купує їх на стороні. Численні онлайн-магазини замовляють стороннім розробникам сайти та системи оплати. Витрачати ресурси, щоб отримати пересічні результати — самогубство. Робіть, що вмієте, і знайдіть надійних партнерів, щоб справлятися з усім іншим.</a:t>
            </a:r>
            <a:endParaRPr/>
          </a:p>
        </p:txBody>
      </p:sp>
      <p:sp>
        <p:nvSpPr>
          <p:cNvPr id="492" name="Google Shape;492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8" name="Google Shape;498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Чому люди платять за Vanish вдвічі більше, ніж за непатентований відбілювач? Визначити верхню межу ціни, яку покупець готовий заплатити за товар, чи то iPhone, чи пляшка відбілювача, означає отримати один з найпотужніших важелів для отримання прибутків. Консультантам платять великі гроші за допомогу у визначенні правильної ціни.</a:t>
            </a:r>
            <a:endParaRPr/>
          </a:p>
        </p:txBody>
      </p:sp>
      <p:sp>
        <p:nvSpPr>
          <p:cNvPr id="499" name="Google Shape;499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5" name="Google Shape;505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Що буде, якщо продавати гумові скребки єдиної у місті компанії, що миє вікна? Якщо покупець вимагатиме великих знижок, вашому бізнесу прийде кінець.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Краще наперед розширити свою клієнтську базу.</a:t>
            </a:r>
            <a:endParaRPr/>
          </a:p>
        </p:txBody>
      </p:sp>
      <p:sp>
        <p:nvSpPr>
          <p:cNvPr id="506" name="Google Shape;506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2" name="Google Shape;51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Чим менше у вас постачальників, тим більше у них влада. Виробництво годинника під старовину з сучкуватої сосни може здатися чудовою ідеєю,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але що якщо у вас є лише одне джерело сучкуватої деревини? Відповідь: вам доведеться платити. З іншого боку, остерігайтеся голодних постачальників,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які готові працювати зовсім дешево, — вони часто не стежать за якістю.</a:t>
            </a:r>
            <a:endParaRPr/>
          </a:p>
        </p:txBody>
      </p:sp>
      <p:sp>
        <p:nvSpPr>
          <p:cNvPr id="513" name="Google Shape;513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Dell Computer безпосередньо продає свої комп'ютери. General Motors та Coca-Cola покладаються на дистриб'юторів. Компанії з виробництва одягу,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такі як Ralph Lauren, використовують і внутрішні, і зовнішні канали розповсюдження. А Apple відкриває брендовані магазини.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Який би метод продажу ви не вибрали, переконайтеся, що він відповідає загальній стратегії вашого бізнесу.</a:t>
            </a:r>
            <a:endParaRPr/>
          </a:p>
        </p:txBody>
      </p:sp>
      <p:sp>
        <p:nvSpPr>
          <p:cNvPr id="520" name="Google Shape;52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6" name="Google Shape;52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Розповісти всім про свою компанію і при цьому не розоритися — завдання нелегке. У середині 1990-х America Online витратила так багато грошей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на поширення демоверсій свого програмного забезпечення, що потім довелося ховати ці витрати у балансовій відомості.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Пізніше цей бухгалтерський прийом було заборонено і мільйони облікового прибутку зникли.</a:t>
            </a:r>
            <a:endParaRPr/>
          </a:p>
        </p:txBody>
      </p:sp>
      <p:sp>
        <p:nvSpPr>
          <p:cNvPr id="527" name="Google Shape;527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3" name="Google Shape;533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Якщо у вашому секторі ринку можна заробити гроші, то конкуренція точно з'явиться. Якщо не прямий конкурент (згадайте, що Microsoft зробив з Netscape),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то інша технологія може вибити у вас ґрунт з-під ніг (погляньте, що зробила з Kodak цифрова фотографія). Задовго до того, як це станеться, будуйте бар’єри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для нових учасників - оформіть патент, досягніть тривалого терміну оренди, створіть лояльну споживчу базу.</a:t>
            </a:r>
            <a:endParaRPr/>
          </a:p>
        </p:txBody>
      </p:sp>
      <p:sp>
        <p:nvSpPr>
          <p:cNvPr id="534" name="Google Shape;534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0" name="Google Shape;54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Невелике додавання до попереднього пункту. Скажімо, ви винайшли машину, яка може розвивати швидкість до 240 км/год на одній сонячній енергії.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За кілька місяців п'ять кмітливих конкурентів розібрали вашу модель і тепер виводять на ринок власні версії.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Перед тим, як показувати зразки публіці, оформіть тимчасовий патент. Він захистить вашу ідею на рік, доки ви дороблятимете деталі.</a:t>
            </a:r>
            <a:endParaRPr/>
          </a:p>
        </p:txBody>
      </p:sp>
      <p:sp>
        <p:nvSpPr>
          <p:cNvPr id="541" name="Google Shape;541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7" name="Google Shape;547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Будь-який інвестор, який вкладає в компанії на ранніх стадіях, і будь-який консультант з малого бізнесу скаже, що більшість стартапів провалюється через недостатність капіталу.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Поки немає жодних жорстких правил, «подвайте свою початкову оцінку необхідного капіталу», — каже Джим Пек,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голова розробника програмного забезпечення для дантистів Curve Dental.</a:t>
            </a:r>
            <a:endParaRPr/>
          </a:p>
        </p:txBody>
      </p:sp>
      <p:sp>
        <p:nvSpPr>
          <p:cNvPr id="548" name="Google Shape;548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4" name="Google Shape;554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У вас є вибір: багата тітонька, кредитні картки (небезпечно), бізнес-янгол, венчурний капітал (якщо у вас серйозна справа), кредит у банку (удачі у пошуках)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та найдорожчий спосіб – випуск акцій. Будьте обережні: продаж акцій призводить до розмивання капіталу, втрати контролю та складнощів в управлінні.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Загалом, покращуйте свій бізнес, якщо можете. І, нарешті, не забувайте співвідносити терміни надходження грошей від ваших активів та терміни сплати за зобов'язаннями.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Невідповідність може бути болісною.</a:t>
            </a:r>
            <a:endParaRPr/>
          </a:p>
        </p:txBody>
      </p:sp>
      <p:sp>
        <p:nvSpPr>
          <p:cNvPr id="555" name="Google Shape;555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1" name="Google Shape;561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Для тих, хто проспав попередній пункт: стежте за грошима. Безліч підприємців хвалиться фінансовими прогнозами зростання, але їхні кишені порожніють ще до того,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як добрі часи засяють на горизонті. (Пам'ятаєте збанкрутілі доткоми?) Потерпіть з модним офісом та останніми моделями техніки Apple,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поки не станете отримувати більше, ніж витрачаєте.</a:t>
            </a:r>
            <a:endParaRPr/>
          </a:p>
        </p:txBody>
      </p:sp>
      <p:sp>
        <p:nvSpPr>
          <p:cNvPr id="562" name="Google Shape;562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Рух неможливий, якщо у вас немає пункту призначення. Дві важливі віхи: 1) операційна окупність - коли ваш бізнес отримує більше грошей, ніж витрачає за певний період,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і 2) інвестиційна окупність, коли ви нарешті відіб'єте свої початкові вкладення (враховуючи поправку на інфляцію). Фінансові прогнози мають бути обґрунтовані.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Намалюєте надто оптимістичну картинку — і досвідчені інвестори втечуть від вас. А у вас закінчаться гроші.</a:t>
            </a:r>
            <a:endParaRPr/>
          </a:p>
        </p:txBody>
      </p:sp>
      <p:sp>
        <p:nvSpPr>
          <p:cNvPr id="569" name="Google Shape;569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5" name="Google Shape;575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Хочете скинути свій бізнес першій зустрічній людині з грошима? Так вчинили власники MySpace, але не Facebook. Різні цілі потребують різних стратегій.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Завжди пам'ятайте, чого ви прагнете.</a:t>
            </a:r>
            <a:endParaRPr/>
          </a:p>
        </p:txBody>
      </p:sp>
      <p:sp>
        <p:nvSpPr>
          <p:cNvPr id="576" name="Google Shape;576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2" name="Google Shape;582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ОТЖЕ, у вас є крута ідея, що потрібно для запуску стартапу???</a:t>
            </a:r>
            <a:endParaRPr/>
          </a:p>
        </p:txBody>
      </p:sp>
      <p:sp>
        <p:nvSpPr>
          <p:cNvPr id="583" name="Google Shape;583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0" name="Google Shape;590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Існує декілька способів входження в бізнес</a:t>
            </a:r>
            <a:endParaRPr/>
          </a:p>
        </p:txBody>
      </p:sp>
      <p:sp>
        <p:nvSpPr>
          <p:cNvPr id="591" name="Google Shape;591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7" name="Google Shape;597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598" name="Google Shape;598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6" name="Google Shape;846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7" name="Google Shape;597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Застосунок від українських розробників для власників домашніх тварин </a:t>
            </a:r>
            <a:r>
              <a:rPr lang="en-GB" b="0" i="0" dirty="0" err="1">
                <a:solidFill>
                  <a:srgbClr val="272C2F"/>
                </a:solidFill>
                <a:effectLst/>
                <a:latin typeface="FixelTextRegular"/>
              </a:rPr>
              <a:t>Bubibo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запустили у США, Мексиці та Канаді, йдеться в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пресрелізі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В Україні він працює з березня цього року, а вже у травні вирішили розширитися на західний ринок.</a:t>
            </a:r>
            <a:r>
              <a:rPr lang="ru-RU" b="0" i="0" dirty="0"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ru-RU" b="0" i="0" dirty="0" err="1">
                <a:latin typeface="Arial"/>
                <a:ea typeface="Arial"/>
                <a:cs typeface="Arial"/>
                <a:sym typeface="Arial"/>
              </a:rPr>
              <a:t>ʼ</a:t>
            </a:r>
            <a:endParaRPr lang="ru-RU" b="0" i="0" dirty="0">
              <a:latin typeface="Arial"/>
              <a:ea typeface="Arial"/>
              <a:cs typeface="Arial"/>
              <a:sym typeface="Arial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В Україні застосунок все ще матиме найбільший функціонал. В одних країнах запропонують повноцінну екосистему з усіма функціями, а в інших — лише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догтренінг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. Нині </a:t>
            </a:r>
            <a:r>
              <a:rPr lang="en-GB" b="0" i="0" dirty="0" err="1">
                <a:solidFill>
                  <a:srgbClr val="272C2F"/>
                </a:solidFill>
                <a:effectLst/>
                <a:latin typeface="FixelTextRegular"/>
              </a:rPr>
              <a:t>Bubibo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доступний шістьма мовами.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У планах — запустити продукт й на інші ринки та розширювати функціонал: продавати товари для тварин чи додати календар вакцинацій. У коментарі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AIN.UA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розробники розповіли, що нині застосунок тестують в європейських країнах і за півтора-два місяці планується запуск. У яких конкретно країнах — покаже тест.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Інвестиції в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проєкт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 перевищують 40 млн гривень — це з урахуванням експансії на інші ринки. У тих ринках, що покажуть себе найпривабливішими, планують розвивати продукт і фінансування. Запуск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MVP-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версії в Україні коштував 15 млн грн.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Це власні гроші, а зовнішнє фінансування поки не залучалося, кажуть у компанії. Стосовно оцінки компанії відповіли таке: поки не можуть оцінити, адже «стрімко розвиваються».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8" name="Google Shape;598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81318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7" name="Google Shape;597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i="0" dirty="0">
                <a:solidFill>
                  <a:srgbClr val="272C2F"/>
                </a:solidFill>
                <a:effectLst/>
                <a:latin typeface="FixelTextBold"/>
              </a:rPr>
              <a:t>Liki24.com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 —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це українська продуктова компанія з офісом у Києві. Засновники — Антон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Авринський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, Сергій Фадєєв, Дмитро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Лятамбур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, Сергій </a:t>
            </a:r>
            <a:r>
              <a:rPr lang="uk-UA" b="0" i="0" dirty="0" err="1">
                <a:solidFill>
                  <a:srgbClr val="272C2F"/>
                </a:solidFill>
                <a:effectLst/>
                <a:latin typeface="FixelTextRegular"/>
              </a:rPr>
              <a:t>Клебанов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 і Володимир Зубенко.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У 2019 залучив інвестиції від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Genesis Investments,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також відомий за інвестиціями в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IO Technologies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і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Hilly,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і від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TA Ventures,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також відомий за інвестиціями в </a:t>
            </a:r>
            <a:r>
              <a:rPr lang="en-GB" b="0" i="0" dirty="0" err="1">
                <a:solidFill>
                  <a:srgbClr val="272C2F"/>
                </a:solidFill>
                <a:effectLst/>
                <a:latin typeface="FixelTextRegular"/>
              </a:rPr>
              <a:t>eTachki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, Liki24, </a:t>
            </a:r>
            <a:endParaRPr lang="uk-UA" b="0" i="0" dirty="0">
              <a:solidFill>
                <a:srgbClr val="272C2F"/>
              </a:solidFill>
              <a:effectLst/>
              <a:latin typeface="FixelTextRegula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0" dirty="0" err="1">
                <a:solidFill>
                  <a:srgbClr val="272C2F"/>
                </a:solidFill>
                <a:effectLst/>
                <a:latin typeface="FixelTextRegular"/>
              </a:rPr>
              <a:t>Topmall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, VOX, </a:t>
            </a:r>
            <a:r>
              <a:rPr lang="en-GB" b="0" i="0" dirty="0" err="1">
                <a:solidFill>
                  <a:srgbClr val="272C2F"/>
                </a:solidFill>
                <a:effectLst/>
                <a:latin typeface="FixelTextRegular"/>
              </a:rPr>
              <a:t>Pufetto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, Mate academy.</a:t>
            </a:r>
            <a:endParaRPr lang="uk-UA" b="0" i="0" dirty="0">
              <a:solidFill>
                <a:srgbClr val="272C2F"/>
              </a:solidFill>
              <a:effectLst/>
              <a:latin typeface="FixelTextRegula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Український сервіс бронювання та доставки ліків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Liki24.com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запустили в Німеччині.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Тестовий період успішно пройдено і сервісом вже користуються тисячі людей по всій країні. Крім України, сервіс доступний ще у двох країнах ЄС: у 2022 році його запустили в Італії, а у 2021 в Румунії. Того ж року він </a:t>
            </a:r>
            <a:r>
              <a:rPr lang="uk-UA" b="0" i="0" u="none" strike="noStrike" dirty="0">
                <a:solidFill>
                  <a:srgbClr val="E23A4C"/>
                </a:solidFill>
                <a:effectLst/>
                <a:latin typeface="FixelTextRegular"/>
                <a:hlinkClick r:id="rId3"/>
              </a:rPr>
              <a:t>працював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 і в Польщі, але цей напрям вже закрили.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 Liki24.com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інвестували $100 000 на запуск у Німеччині. Там сервіс має 10 000 клієнтів, які замовили медикаменти хоча б раз. Стартап оцінюється у суму до $50 млн. Це приблизна оцінка фонду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F1V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на середину 2023 року з урахуванням інших бізнесів групи: 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Lab24 </a:t>
            </a:r>
            <a:r>
              <a:rPr lang="uk-UA" b="0" i="0" dirty="0">
                <a:solidFill>
                  <a:srgbClr val="272C2F"/>
                </a:solidFill>
                <a:effectLst/>
                <a:latin typeface="FixelTextRegular"/>
              </a:rPr>
              <a:t>і </a:t>
            </a:r>
            <a:r>
              <a:rPr lang="en-GB" b="0" i="0" u="none" strike="noStrike" dirty="0">
                <a:solidFill>
                  <a:srgbClr val="E23A4C"/>
                </a:solidFill>
                <a:effectLst/>
                <a:latin typeface="FixelTextRegular"/>
                <a:hlinkClick r:id="rId4"/>
              </a:rPr>
              <a:t>Nasnaga</a:t>
            </a:r>
            <a:r>
              <a:rPr lang="en-GB" b="0" i="0" dirty="0">
                <a:solidFill>
                  <a:srgbClr val="272C2F"/>
                </a:solidFill>
                <a:effectLst/>
                <a:latin typeface="FixelTextRegular"/>
              </a:rPr>
              <a:t>.</a:t>
            </a:r>
            <a:endParaRPr lang="uk-UA" b="0" i="0" dirty="0">
              <a:solidFill>
                <a:srgbClr val="272C2F"/>
              </a:solidFill>
              <a:effectLst/>
              <a:latin typeface="FixelTextRegula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b="0" i="0" dirty="0">
              <a:solidFill>
                <a:srgbClr val="272C2F"/>
              </a:solidFill>
              <a:effectLst/>
              <a:latin typeface="FixelTextRegula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8" name="Google Shape;598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58388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9" name="Google Shape;709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ЧИ ЗНАЄТЕ ВИ ЩО ТАКЕ БІЗНЕС-ПЛАН?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Найважливішим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етапом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підготовки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до старту є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відповіді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на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питання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Якии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̆ продукт я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запропоную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на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ринок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товарів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і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послуг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?»,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Чи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є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подібнии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̆ товар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або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послуга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на ринку?»,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«Чим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відрізняється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міи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̆ товар (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послуга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аналогічних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товарів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1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конкурентів</a:t>
            </a:r>
            <a:r>
              <a:rPr lang="ru-RU" sz="12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Памятаймо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в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умовах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розвиненого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ринку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успіх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може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прийти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тільки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до того,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хто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вносить у свою справу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щось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нове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відмінне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пропонованого</a:t>
            </a:r>
            <a:r>
              <a:rPr lang="ru-RU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конкурентами.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7" name="Google Shape;14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7" name="Google Shape;727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Ч</a:t>
            </a:r>
            <a:endParaRPr/>
          </a:p>
        </p:txBody>
      </p:sp>
      <p:sp>
        <p:nvSpPr>
          <p:cNvPr id="728" name="Google Shape;728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5" name="Google Shape;735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3B3B3B"/>
                </a:solidFill>
                <a:latin typeface="Open Sans"/>
                <a:ea typeface="Open Sans"/>
                <a:cs typeface="Open Sans"/>
                <a:sym typeface="Open Sans"/>
              </a:rPr>
              <a:t>Започаткування бізнесу – справа з багатьма невідомими. Аби вирішити це рівняння з найменшими втратами та навіть отримати прибутки, варто розрахувати все до дрібниць.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Бізнес-план – це можливість для: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ефективного планування бізнесу, проєкту, організації, заходу;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ретельного </a:t>
            </a:r>
            <a:r>
              <a:rPr lang="ru-RU" b="0" i="0" u="sng" strike="noStrike">
                <a:solidFill>
                  <a:srgbClr val="0056B3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планування</a:t>
            </a: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 кожної деталі;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мінімізації ризиків;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залучення інвестицій чи кредитних коштів;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визначення коефіцієнтів ефективності та оцінки успіху проєкту;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побудови командної роботи;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правильного розподілу ресурсів.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736;p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4" name="Google Shape;744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Знаючи алгоритм та розуміючи основні правила, можна скласти цей документ самостійно. Однак, якщо людина не є фахівцем із фінансів, їй варто заручитися підтримкою експерта.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Переваги самостійного написання бізнес-плану: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можна заощадити на послугах економіста чи маркетолога;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з’являється можливість вивчити нові підходи до знайомої справи, подивитися на неї з іншого погляду;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власна експертність підприємця неминуче підвищиться.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Водночас не можна виключати мінуси самостійної роботи: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іноді доводиться витрачати набагато більше часу, ніж планувалося спочатку;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складно знайти актуальні цифри у своїй галузі;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висока ймовірність допущення серйозних помилок.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" name="Google Shape;745;p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2" name="Google Shape;752;p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Найчастіше сучасні підприємці користуються структурою складання бізнес-планів, яку надав UNIDO (підрозділ ООН).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/>
            </a:br>
            <a:endParaRPr/>
          </a:p>
        </p:txBody>
      </p:sp>
      <p:sp>
        <p:nvSpPr>
          <p:cNvPr id="753" name="Google Shape;753;p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1" name="Google Shape;761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Найчастіше сучасні підприємці користуються структурою складання бізнес-планів, яку надав UNIDO (підрозділ ООН), ЯКИЙ НАПРАВЛЕНИЙ НА БОРОТЬБУ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З БІДНІСТЮ ШЛЯХОМ  ПІДВИЩЕННЯ ПРОДУКТИВНОСТІ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/>
            </a:br>
            <a:endParaRPr/>
          </a:p>
        </p:txBody>
      </p:sp>
      <p:sp>
        <p:nvSpPr>
          <p:cNvPr id="762" name="Google Shape;762;p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9" name="Google Shape;769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/>
            </a:b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Так-так, вона має значення, тому що інвестор читатиме ваш бізнес-план саме з початку. Вона може містити такі дані: назва, адреса, контактні дані. Також винесіть на титульну сторінку речення, які визначають, чим саме займається підприємство, обсяги фінансування, дату створення бізнес-плану, імена контактних осіб.</a:t>
            </a:r>
            <a:endParaRPr/>
          </a:p>
        </p:txBody>
      </p:sp>
      <p:sp>
        <p:nvSpPr>
          <p:cNvPr id="770" name="Google Shape;770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6" name="Google Shape;776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Це стисле викладення основних положень бізнес-плану. Цей розділ пишемо після того, як склали весь бізнес-план. Розмір резюме має не перевищувати двох третин сторінки.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Тут має бути зазначено потенціал ринку, досвід роботи компанії або команди, інформацію про продукти та технології, потреби у фінансуванні та заплановані результати.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Головна мета — зацікавити бізнес-планом, а також показати вміння та знання команди.</a:t>
            </a:r>
            <a:endParaRPr/>
          </a:p>
        </p:txBody>
      </p:sp>
      <p:sp>
        <p:nvSpPr>
          <p:cNvPr id="777" name="Google Shape;777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3" name="Google Shape;783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У цьому розділі плану необхідно описати підприємство, враховуючи попередні результати, поточні позиції та плани на майбутнє.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Зверніть увагу на такі важливі моменти, як види продукції, динаміка розвитку компанії, форма власності, засновники, організаційна структура,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конкурентні переваги компанії, сильні та слабкі сторони.</a:t>
            </a:r>
            <a:endParaRPr/>
          </a:p>
        </p:txBody>
      </p:sp>
      <p:sp>
        <p:nvSpPr>
          <p:cNvPr id="784" name="Google Shape;784;p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0" name="Google Shape;79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Опишіть продукти та послуги підприємства. Також питання собівартості й вартості нових розробок можуть бути частиною цього розділу.</a:t>
            </a:r>
            <a:endParaRPr/>
          </a:p>
        </p:txBody>
      </p:sp>
      <p:sp>
        <p:nvSpPr>
          <p:cNvPr id="791" name="Google Shape;79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7" name="Google Shape;79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Маркетинг є дуже важливою частиною бізнес-плану. Споживачі не зможуть купити навіть найякісніший продукт,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якщо не дізнаються про нього. Маркетингову стратегію варто розписати дуже чітко з бюджетом на кожний вид реклами</a:t>
            </a: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8" name="Google Shape;798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My First Template</a:t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4" name="Google Shape;804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Для виробничих підприємств ідеться про обсяги виробництва, для сервісних — про кількість клієнтів, для збутових — про обсяги реалізованої продукції.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У цьому розділі доцільно вказати постачальників, а також обґрунтувати необхідність модернізації обладнання, якщо така має місце.</a:t>
            </a:r>
            <a:endParaRPr/>
          </a:p>
        </p:txBody>
      </p:sp>
      <p:sp>
        <p:nvSpPr>
          <p:cNvPr id="805" name="Google Shape;805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1" name="Google Shape;811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Для розуміння того, як працюватиме підприємство, потрібно докладно розписати структуру компанії,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графік усіх співробітників та кількість робочих днів</a:t>
            </a: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2" name="Google Shape;812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8" name="Google Shape;818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Цей пункт включає всі основні цифри проєкту: доходи та витрати</a:t>
            </a: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9" name="Google Shape;819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62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5" name="Google Shape;825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Цей розділ демонструє, наскільки бізнес-план може бути економічно вигідним.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Для цього необхідно   розробити систему показників, за якими ви оцінювати ефективність впровадження розробленого бізнес-плану.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За кожним з розділів виписуємо перелік дій та заходів, строки виконання, зазначаємо відповідальних осіб, показники ефективності.</a:t>
            </a:r>
            <a:endParaRPr/>
          </a:p>
        </p:txBody>
      </p:sp>
      <p:sp>
        <p:nvSpPr>
          <p:cNvPr id="826" name="Google Shape;826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63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2" name="Google Shape;832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Arial"/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Дуже важлива частина структури бізнес-плану, яка показує, наскільки організатор готовий до форс-мажорів.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Бізнес-план має враховувати потенційні проблеми, з якими може стикнутися підприємство протягом найближчим років. Ризики варто виділити в такі групи: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0D0E13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зовнішні ризики (політичні фактори, коливання курсу валют, платоспроможність населення, зміна податкового законодавства та ін.)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0D0E13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ризики конкурентного середовища (дії конкурентів, вихід на ринок іноземних гравців)</a:t>
            </a:r>
            <a:endParaRPr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rgbClr val="0D0E13"/>
              </a:buClr>
              <a:buSzPts val="1200"/>
              <a:buFont typeface="Arial"/>
              <a:buChar char="•"/>
            </a:pPr>
            <a: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  <a:t>внутрішні ризики (відсутність фінансування, нестача кадрів, зниження потужностей виробництва).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 b="0" i="0">
                <a:solidFill>
                  <a:srgbClr val="0D0E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3" name="Google Shape;833;p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64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9" name="Google Shape;839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Саме тут будуть графіки, діаграми, таблиці, ілюстрації, ліцензії, схеми та різні документи.</a:t>
            </a:r>
            <a:endParaRPr b="0" i="0">
              <a:solidFill>
                <a:srgbClr val="0D0E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0" name="Google Shape;840;p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65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6" name="Google Shape;846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39054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5" name="Google Shape;855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56" name="Google Shape;856;p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67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3" name="Google Shape;863;p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64" name="Google Shape;864;p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68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1" name="Google Shape;871;p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72" name="Google Shape;872;p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9" name="Google Shape;879;p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80" name="Google Shape;880;p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70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7" name="Google Shape;887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88" name="Google Shape;888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71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5" name="Google Shape;895;p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96" name="Google Shape;896;p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72</a:t>
            </a:fld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3" name="Google Shape;903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04" name="Google Shape;904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73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1" name="Google Shape;911;p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12" name="Google Shape;912;p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74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9" name="Google Shape;919;p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20" name="Google Shape;920;p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75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7" name="Google Shape;927;p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28" name="Google Shape;928;p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76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6" name="Google Shape;936;p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37" name="Google Shape;937;p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77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5" name="Google Shape;945;p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46" name="Google Shape;946;p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78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4" name="Google Shape;954;p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55" name="Google Shape;955;p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3" name="Google Shape;963;p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Необхідно відзначити, що цей час на годиннику  нагадкє усмішку. Та видно назву бренду.</a:t>
            </a: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64" name="Google Shape;964;p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80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2" name="Google Shape;972;p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73" name="Google Shape;973;p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81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1" name="Google Shape;981;p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Одна из известнейших песен мира «Happy Birthday To You» признана народным достоянием,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 протяжении двух лет продолжается дело о принадлежности авторских прав на знаменитую песню «Happy Birthday To You». Ранее считалось, что правообладателем является компания Warner/Chappell Music, и все режиссеры, продюсеры и исполнители отчисляли проценты за использование ее в коммерческих целях.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Но в 2013 году режиссёр-документалист Дженнифер Нельсон подала иск, требуя вернуть ей $1500 уплаченных роялти, а также всем остальным, кто использовал эту песню и платил за это большие деньги. Иск был поддержан музыкальной группой Rupa Marya, их заявления были объединены.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Свои доводы Дженнифер Нельсон основывала на исследовании профессора Роберта Брауниса, который изучал историю возникновения песни. Как выяснилось, ее мелодия была придумана сестрами Хилл из Кентукки в 1893 году, однако изначально в ней были другие слова. Песня под названием «Good Morning To All» была продана компании Clayton F. Summy Co, которая затем стала частью Warner/Chappell Music.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Таким образом, «Happy Birthday To You» не может считаться принадлежащей какой-то одной компании, и является достоянием общественности.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82" name="Google Shape;982;p9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82</a:t>
            </a:fld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0" name="Google Shape;990;p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91" name="Google Shape;991;p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9" name="Google Shape;999;p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000;p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84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 повсякденному житті варто зважати на проблемні місця у знайомих ситуаціях – покупки в закладах торгівлі та інтернет-магазинах,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навчання, заняття спортом, приготування їжі, при- бирання, відпочинок в парку чи на пляжі, перегляд фільму в кінотеатрі тощо.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Спосіб розв’язання певної проблеми може бути вдалою бізнес-ідеєю.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9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0" name="Google Shape;70;p10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10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10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8" name="Google Shape;78;p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0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0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0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0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0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MockUp7">
  <p:cSld name="4_MockUp7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6"/>
          <p:cNvSpPr txBox="1">
            <a:spLocks noGrp="1"/>
          </p:cNvSpPr>
          <p:nvPr>
            <p:ph type="title"/>
          </p:nvPr>
        </p:nvSpPr>
        <p:spPr>
          <a:xfrm>
            <a:off x="333676" y="356628"/>
            <a:ext cx="11524648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200"/>
              <a:buFont typeface="Calibri"/>
              <a:buNone/>
              <a:defRPr sz="3200" b="1">
                <a:solidFill>
                  <a:srgbClr val="7F7F7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6"/>
          <p:cNvSpPr txBox="1">
            <a:spLocks noGrp="1"/>
          </p:cNvSpPr>
          <p:nvPr>
            <p:ph type="body" idx="1"/>
          </p:nvPr>
        </p:nvSpPr>
        <p:spPr>
          <a:xfrm>
            <a:off x="333677" y="825950"/>
            <a:ext cx="11524647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 i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6" name="Google Shape;26;p96"/>
          <p:cNvSpPr>
            <a:spLocks noGrp="1"/>
          </p:cNvSpPr>
          <p:nvPr>
            <p:ph type="pic" idx="2"/>
          </p:nvPr>
        </p:nvSpPr>
        <p:spPr>
          <a:xfrm>
            <a:off x="6382491" y="3044954"/>
            <a:ext cx="4946429" cy="3072373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empty_plank">
  <p:cSld name="7_empty_p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8"/>
          <p:cNvSpPr txBox="1">
            <a:spLocks noGrp="1"/>
          </p:cNvSpPr>
          <p:nvPr>
            <p:ph type="title"/>
          </p:nvPr>
        </p:nvSpPr>
        <p:spPr>
          <a:xfrm>
            <a:off x="2921000" y="266700"/>
            <a:ext cx="6350000" cy="558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733"/>
              <a:buFont typeface="Calibri"/>
              <a:buNone/>
              <a:defRPr sz="3733" b="1" i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98"/>
          <p:cNvSpPr txBox="1">
            <a:spLocks noGrp="1"/>
          </p:cNvSpPr>
          <p:nvPr>
            <p:ph type="body" idx="1"/>
          </p:nvPr>
        </p:nvSpPr>
        <p:spPr>
          <a:xfrm>
            <a:off x="4362451" y="837239"/>
            <a:ext cx="34671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133"/>
              <a:buNone/>
              <a:defRPr sz="2133" b="1" i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0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0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10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0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10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powerpoint.sage-fox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‹№›</a:t>
            </a:fld>
            <a:endParaRPr/>
          </a:p>
        </p:txBody>
      </p:sp>
      <p:sp>
        <p:nvSpPr>
          <p:cNvPr id="15" name="Google Shape;15;p94"/>
          <p:cNvSpPr/>
          <p:nvPr/>
        </p:nvSpPr>
        <p:spPr>
          <a:xfrm>
            <a:off x="-1" y="1"/>
            <a:ext cx="12192001" cy="6858000"/>
          </a:xfrm>
          <a:prstGeom prst="rect">
            <a:avLst/>
          </a:prstGeom>
          <a:solidFill>
            <a:srgbClr val="EEF4FA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94">
            <a:hlinkClick r:id="rId16"/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1734800" y="6721476"/>
            <a:ext cx="457200" cy="12469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owerpoint.sage-fox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hyperlink" Target="http://slides.sage-fox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slides.sage-fox.com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powerpoint.sage-fox.com/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slides.sage-fox.com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www.management.com.ua/books/view-books.php?id=2058" TargetMode="Externa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s.sage-fox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slides.sage-fox.com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1"/>
          <p:cNvGrpSpPr/>
          <p:nvPr/>
        </p:nvGrpSpPr>
        <p:grpSpPr>
          <a:xfrm>
            <a:off x="754759" y="6049978"/>
            <a:ext cx="3941744" cy="366201"/>
            <a:chOff x="7514702" y="6133182"/>
            <a:chExt cx="3941744" cy="366201"/>
          </a:xfrm>
        </p:grpSpPr>
        <p:grpSp>
          <p:nvGrpSpPr>
            <p:cNvPr id="98" name="Google Shape;98;p1"/>
            <p:cNvGrpSpPr/>
            <p:nvPr/>
          </p:nvGrpSpPr>
          <p:grpSpPr>
            <a:xfrm>
              <a:off x="7514702" y="6407943"/>
              <a:ext cx="3931920" cy="91440"/>
              <a:chOff x="4883665" y="4359681"/>
              <a:chExt cx="3840480" cy="91440"/>
            </a:xfrm>
          </p:grpSpPr>
          <p:grpSp>
            <p:nvGrpSpPr>
              <p:cNvPr id="99" name="Google Shape;99;p1"/>
              <p:cNvGrpSpPr/>
              <p:nvPr/>
            </p:nvGrpSpPr>
            <p:grpSpPr>
              <a:xfrm>
                <a:off x="4883665" y="4359681"/>
                <a:ext cx="1920240" cy="91440"/>
                <a:chOff x="4831644" y="3200400"/>
                <a:chExt cx="1920240" cy="91440"/>
              </a:xfrm>
            </p:grpSpPr>
            <p:sp>
              <p:nvSpPr>
                <p:cNvPr id="100" name="Google Shape;100;p1"/>
                <p:cNvSpPr/>
                <p:nvPr/>
              </p:nvSpPr>
              <p:spPr>
                <a:xfrm>
                  <a:off x="4831644" y="3200400"/>
                  <a:ext cx="640080" cy="91440"/>
                </a:xfrm>
                <a:prstGeom prst="rect">
                  <a:avLst/>
                </a:prstGeom>
                <a:solidFill>
                  <a:srgbClr val="FF2B2A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101;p1"/>
                <p:cNvSpPr/>
                <p:nvPr/>
              </p:nvSpPr>
              <p:spPr>
                <a:xfrm>
                  <a:off x="5471724" y="3200400"/>
                  <a:ext cx="640080" cy="91440"/>
                </a:xfrm>
                <a:prstGeom prst="rect">
                  <a:avLst/>
                </a:prstGeom>
                <a:solidFill>
                  <a:srgbClr val="FFA803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2" name="Google Shape;102;p1"/>
                <p:cNvSpPr/>
                <p:nvPr/>
              </p:nvSpPr>
              <p:spPr>
                <a:xfrm>
                  <a:off x="6111804" y="3200400"/>
                  <a:ext cx="640080" cy="91440"/>
                </a:xfrm>
                <a:prstGeom prst="rect">
                  <a:avLst/>
                </a:prstGeom>
                <a:solidFill>
                  <a:srgbClr val="85C401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3" name="Google Shape;103;p1"/>
              <p:cNvGrpSpPr/>
              <p:nvPr/>
            </p:nvGrpSpPr>
            <p:grpSpPr>
              <a:xfrm>
                <a:off x="6803905" y="4359681"/>
                <a:ext cx="1920240" cy="91440"/>
                <a:chOff x="4831644" y="3200400"/>
                <a:chExt cx="1920240" cy="91440"/>
              </a:xfrm>
            </p:grpSpPr>
            <p:sp>
              <p:nvSpPr>
                <p:cNvPr id="104" name="Google Shape;104;p1"/>
                <p:cNvSpPr/>
                <p:nvPr/>
              </p:nvSpPr>
              <p:spPr>
                <a:xfrm>
                  <a:off x="4831644" y="3200400"/>
                  <a:ext cx="640080" cy="91440"/>
                </a:xfrm>
                <a:prstGeom prst="rect">
                  <a:avLst/>
                </a:prstGeom>
                <a:solidFill>
                  <a:srgbClr val="3EB8CD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5" name="Google Shape;105;p1"/>
                <p:cNvSpPr/>
                <p:nvPr/>
              </p:nvSpPr>
              <p:spPr>
                <a:xfrm>
                  <a:off x="5471724" y="3200400"/>
                  <a:ext cx="640080" cy="91440"/>
                </a:xfrm>
                <a:prstGeom prst="rect">
                  <a:avLst/>
                </a:prstGeom>
                <a:solidFill>
                  <a:srgbClr val="01AA8D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6" name="Google Shape;106;p1"/>
                <p:cNvSpPr/>
                <p:nvPr/>
              </p:nvSpPr>
              <p:spPr>
                <a:xfrm>
                  <a:off x="6111804" y="3200400"/>
                  <a:ext cx="640080" cy="91440"/>
                </a:xfrm>
                <a:prstGeom prst="rect">
                  <a:avLst/>
                </a:prstGeom>
                <a:solidFill>
                  <a:srgbClr val="4781CB"/>
                </a:solidFill>
                <a:ln w="9525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07" name="Google Shape;107;p1"/>
            <p:cNvSpPr/>
            <p:nvPr/>
          </p:nvSpPr>
          <p:spPr>
            <a:xfrm>
              <a:off x="7524526" y="6133182"/>
              <a:ext cx="3931920" cy="269305"/>
            </a:xfrm>
            <a:prstGeom prst="rect">
              <a:avLst/>
            </a:prstGeom>
            <a:solidFill>
              <a:srgbClr val="3EB8CD">
                <a:alpha val="24705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" name="Google Shape;108;p1"/>
          <p:cNvGrpSpPr/>
          <p:nvPr/>
        </p:nvGrpSpPr>
        <p:grpSpPr>
          <a:xfrm>
            <a:off x="5876487" y="1632154"/>
            <a:ext cx="5486400" cy="1562894"/>
            <a:chOff x="2895598" y="890897"/>
            <a:chExt cx="6400801" cy="1823374"/>
          </a:xfrm>
        </p:grpSpPr>
        <p:sp>
          <p:nvSpPr>
            <p:cNvPr id="109" name="Google Shape;109;p1"/>
            <p:cNvSpPr/>
            <p:nvPr/>
          </p:nvSpPr>
          <p:spPr>
            <a:xfrm>
              <a:off x="2895599" y="890897"/>
              <a:ext cx="6400800" cy="1818191"/>
            </a:xfrm>
            <a:prstGeom prst="rect">
              <a:avLst/>
            </a:prstGeom>
            <a:solidFill>
              <a:srgbClr val="3EB8CD">
                <a:alpha val="24705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2895598" y="890897"/>
              <a:ext cx="740912" cy="548640"/>
            </a:xfrm>
            <a:custGeom>
              <a:avLst/>
              <a:gdLst/>
              <a:ahLst/>
              <a:cxnLst/>
              <a:rect l="l" t="t" r="r" b="b"/>
              <a:pathLst>
                <a:path w="818299" h="605944" extrusionOk="0">
                  <a:moveTo>
                    <a:pt x="0" y="0"/>
                  </a:moveTo>
                  <a:lnTo>
                    <a:pt x="818299" y="0"/>
                  </a:lnTo>
                  <a:lnTo>
                    <a:pt x="818299" y="57159"/>
                  </a:lnTo>
                  <a:lnTo>
                    <a:pt x="57159" y="57159"/>
                  </a:lnTo>
                  <a:lnTo>
                    <a:pt x="57159" y="605944"/>
                  </a:lnTo>
                  <a:lnTo>
                    <a:pt x="0" y="605944"/>
                  </a:lnTo>
                  <a:close/>
                </a:path>
              </a:pathLst>
            </a:custGeom>
            <a:solidFill>
              <a:srgbClr val="FF2B2A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 flipH="1">
              <a:off x="8555487" y="890897"/>
              <a:ext cx="740912" cy="548640"/>
            </a:xfrm>
            <a:custGeom>
              <a:avLst/>
              <a:gdLst/>
              <a:ahLst/>
              <a:cxnLst/>
              <a:rect l="l" t="t" r="r" b="b"/>
              <a:pathLst>
                <a:path w="818299" h="605944" extrusionOk="0">
                  <a:moveTo>
                    <a:pt x="0" y="0"/>
                  </a:moveTo>
                  <a:lnTo>
                    <a:pt x="818299" y="0"/>
                  </a:lnTo>
                  <a:lnTo>
                    <a:pt x="818299" y="57159"/>
                  </a:lnTo>
                  <a:lnTo>
                    <a:pt x="57159" y="57159"/>
                  </a:lnTo>
                  <a:lnTo>
                    <a:pt x="57159" y="605944"/>
                  </a:lnTo>
                  <a:lnTo>
                    <a:pt x="0" y="605944"/>
                  </a:lnTo>
                  <a:close/>
                </a:path>
              </a:pathLst>
            </a:custGeom>
            <a:solidFill>
              <a:srgbClr val="FFA803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 rot="10800000" flipH="1">
              <a:off x="2895598" y="2163124"/>
              <a:ext cx="740912" cy="548640"/>
            </a:xfrm>
            <a:custGeom>
              <a:avLst/>
              <a:gdLst/>
              <a:ahLst/>
              <a:cxnLst/>
              <a:rect l="l" t="t" r="r" b="b"/>
              <a:pathLst>
                <a:path w="818299" h="605944" extrusionOk="0">
                  <a:moveTo>
                    <a:pt x="0" y="0"/>
                  </a:moveTo>
                  <a:lnTo>
                    <a:pt x="818299" y="0"/>
                  </a:lnTo>
                  <a:lnTo>
                    <a:pt x="818299" y="57159"/>
                  </a:lnTo>
                  <a:lnTo>
                    <a:pt x="57159" y="57159"/>
                  </a:lnTo>
                  <a:lnTo>
                    <a:pt x="57159" y="605944"/>
                  </a:lnTo>
                  <a:lnTo>
                    <a:pt x="0" y="605944"/>
                  </a:lnTo>
                  <a:close/>
                </a:path>
              </a:pathLst>
            </a:custGeom>
            <a:solidFill>
              <a:srgbClr val="01AA8D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 rot="10800000">
              <a:off x="8555487" y="2165631"/>
              <a:ext cx="740912" cy="548640"/>
            </a:xfrm>
            <a:custGeom>
              <a:avLst/>
              <a:gdLst/>
              <a:ahLst/>
              <a:cxnLst/>
              <a:rect l="l" t="t" r="r" b="b"/>
              <a:pathLst>
                <a:path w="818299" h="605944" extrusionOk="0">
                  <a:moveTo>
                    <a:pt x="0" y="0"/>
                  </a:moveTo>
                  <a:lnTo>
                    <a:pt x="818299" y="0"/>
                  </a:lnTo>
                  <a:lnTo>
                    <a:pt x="818299" y="57159"/>
                  </a:lnTo>
                  <a:lnTo>
                    <a:pt x="57159" y="57159"/>
                  </a:lnTo>
                  <a:lnTo>
                    <a:pt x="57159" y="605944"/>
                  </a:lnTo>
                  <a:lnTo>
                    <a:pt x="0" y="605944"/>
                  </a:lnTo>
                  <a:close/>
                </a:path>
              </a:pathLst>
            </a:custGeom>
            <a:solidFill>
              <a:srgbClr val="3EB8CD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1"/>
          <p:cNvSpPr txBox="1"/>
          <p:nvPr/>
        </p:nvSpPr>
        <p:spPr>
          <a:xfrm>
            <a:off x="6096000" y="1635550"/>
            <a:ext cx="52665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ЯК СТВОРИТИ  БІЗНЕС  ВІД ІДЕЇ ДО ВТІЛЕННЯ</a:t>
            </a:r>
            <a:endParaRPr sz="4000" b="1" i="0" u="none" strike="noStrike" cap="none" dirty="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115" name="Google Shape;115;p1">
            <a:hlinkClick r:id="rId3"/>
          </p:cNvPr>
          <p:cNvSpPr txBox="1"/>
          <p:nvPr/>
        </p:nvSpPr>
        <p:spPr>
          <a:xfrm>
            <a:off x="1005746" y="5903776"/>
            <a:ext cx="34299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u="none" strike="noStrike" cap="none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БЄЛЯЛОВ ТАЛЯТ ЕНВЕРОВИЧ</a:t>
            </a:r>
            <a:endParaRPr sz="2400" b="1" i="1" u="none" strike="noStrike" cap="none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11"/>
          <p:cNvGrpSpPr/>
          <p:nvPr/>
        </p:nvGrpSpPr>
        <p:grpSpPr>
          <a:xfrm>
            <a:off x="3979334" y="2203450"/>
            <a:ext cx="4138084" cy="3475567"/>
            <a:chOff x="2984500" y="1550987"/>
            <a:chExt cx="3103563" cy="2606675"/>
          </a:xfrm>
        </p:grpSpPr>
        <p:sp>
          <p:nvSpPr>
            <p:cNvPr id="232" name="Google Shape;232;p11"/>
            <p:cNvSpPr/>
            <p:nvPr/>
          </p:nvSpPr>
          <p:spPr>
            <a:xfrm>
              <a:off x="2984500" y="1550987"/>
              <a:ext cx="3103563" cy="2606675"/>
            </a:xfrm>
            <a:custGeom>
              <a:avLst/>
              <a:gdLst/>
              <a:ahLst/>
              <a:cxnLst/>
              <a:rect l="l" t="t" r="r" b="b"/>
              <a:pathLst>
                <a:path w="825" h="693" extrusionOk="0">
                  <a:moveTo>
                    <a:pt x="78" y="693"/>
                  </a:moveTo>
                  <a:cubicBezTo>
                    <a:pt x="23" y="693"/>
                    <a:pt x="0" y="655"/>
                    <a:pt x="28" y="609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90" y="0"/>
                    <a:pt x="435" y="0"/>
                    <a:pt x="463" y="46"/>
                  </a:cubicBezTo>
                  <a:cubicBezTo>
                    <a:pt x="798" y="609"/>
                    <a:pt x="798" y="609"/>
                    <a:pt x="798" y="609"/>
                  </a:cubicBezTo>
                  <a:cubicBezTo>
                    <a:pt x="825" y="655"/>
                    <a:pt x="803" y="693"/>
                    <a:pt x="748" y="693"/>
                  </a:cubicBezTo>
                  <a:lnTo>
                    <a:pt x="78" y="69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3451225" y="2058987"/>
              <a:ext cx="2170113" cy="1824038"/>
            </a:xfrm>
            <a:custGeom>
              <a:avLst/>
              <a:gdLst/>
              <a:ahLst/>
              <a:cxnLst/>
              <a:rect l="l" t="t" r="r" b="b"/>
              <a:pathLst>
                <a:path w="577" h="485" extrusionOk="0">
                  <a:moveTo>
                    <a:pt x="54" y="485"/>
                  </a:moveTo>
                  <a:cubicBezTo>
                    <a:pt x="16" y="485"/>
                    <a:pt x="0" y="459"/>
                    <a:pt x="19" y="427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73" y="0"/>
                    <a:pt x="305" y="0"/>
                    <a:pt x="324" y="33"/>
                  </a:cubicBezTo>
                  <a:cubicBezTo>
                    <a:pt x="558" y="427"/>
                    <a:pt x="558" y="427"/>
                    <a:pt x="558" y="427"/>
                  </a:cubicBezTo>
                  <a:cubicBezTo>
                    <a:pt x="577" y="459"/>
                    <a:pt x="562" y="485"/>
                    <a:pt x="523" y="485"/>
                  </a:cubicBezTo>
                  <a:lnTo>
                    <a:pt x="54" y="48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4" name="Google Shape;234;p11"/>
          <p:cNvSpPr/>
          <p:nvPr/>
        </p:nvSpPr>
        <p:spPr>
          <a:xfrm>
            <a:off x="6426200" y="3583517"/>
            <a:ext cx="1329267" cy="1615017"/>
          </a:xfrm>
          <a:custGeom>
            <a:avLst/>
            <a:gdLst/>
            <a:ahLst/>
            <a:cxnLst/>
            <a:rect l="l" t="t" r="r" b="b"/>
            <a:pathLst>
              <a:path w="628" h="763" extrusionOk="0">
                <a:moveTo>
                  <a:pt x="628" y="580"/>
                </a:moveTo>
                <a:lnTo>
                  <a:pt x="294" y="45"/>
                </a:lnTo>
                <a:lnTo>
                  <a:pt x="62" y="0"/>
                </a:lnTo>
                <a:lnTo>
                  <a:pt x="0" y="230"/>
                </a:lnTo>
                <a:lnTo>
                  <a:pt x="334" y="763"/>
                </a:lnTo>
                <a:lnTo>
                  <a:pt x="628" y="58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1"/>
          <p:cNvSpPr/>
          <p:nvPr/>
        </p:nvSpPr>
        <p:spPr>
          <a:xfrm>
            <a:off x="4872567" y="2815166"/>
            <a:ext cx="1337733" cy="1606551"/>
          </a:xfrm>
          <a:custGeom>
            <a:avLst/>
            <a:gdLst/>
            <a:ahLst/>
            <a:cxnLst/>
            <a:rect l="l" t="t" r="r" b="b"/>
            <a:pathLst>
              <a:path w="632" h="759" extrusionOk="0">
                <a:moveTo>
                  <a:pt x="632" y="187"/>
                </a:moveTo>
                <a:lnTo>
                  <a:pt x="291" y="718"/>
                </a:lnTo>
                <a:lnTo>
                  <a:pt x="59" y="759"/>
                </a:lnTo>
                <a:lnTo>
                  <a:pt x="0" y="531"/>
                </a:lnTo>
                <a:lnTo>
                  <a:pt x="339" y="0"/>
                </a:lnTo>
                <a:lnTo>
                  <a:pt x="632" y="187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11"/>
          <p:cNvSpPr/>
          <p:nvPr/>
        </p:nvSpPr>
        <p:spPr>
          <a:xfrm>
            <a:off x="4927601" y="4978399"/>
            <a:ext cx="1674284" cy="732367"/>
          </a:xfrm>
          <a:custGeom>
            <a:avLst/>
            <a:gdLst/>
            <a:ahLst/>
            <a:cxnLst/>
            <a:rect l="l" t="t" r="r" b="b"/>
            <a:pathLst>
              <a:path w="791" h="346" extrusionOk="0">
                <a:moveTo>
                  <a:pt x="0" y="346"/>
                </a:moveTo>
                <a:lnTo>
                  <a:pt x="630" y="346"/>
                </a:lnTo>
                <a:lnTo>
                  <a:pt x="791" y="173"/>
                </a:lnTo>
                <a:lnTo>
                  <a:pt x="630" y="0"/>
                </a:lnTo>
                <a:lnTo>
                  <a:pt x="0" y="0"/>
                </a:lnTo>
                <a:lnTo>
                  <a:pt x="0" y="346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1"/>
          <p:cNvSpPr/>
          <p:nvPr/>
        </p:nvSpPr>
        <p:spPr>
          <a:xfrm>
            <a:off x="6891868" y="4605867"/>
            <a:ext cx="1463040" cy="1463040"/>
          </a:xfrm>
          <a:prstGeom prst="ellipse">
            <a:avLst/>
          </a:prstGeom>
          <a:solidFill>
            <a:srgbClr val="3EB8CD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1"/>
          <p:cNvSpPr/>
          <p:nvPr/>
        </p:nvSpPr>
        <p:spPr>
          <a:xfrm>
            <a:off x="7051888" y="4764828"/>
            <a:ext cx="1143000" cy="1145117"/>
          </a:xfrm>
          <a:prstGeom prst="ellipse">
            <a:avLst/>
          </a:pr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/>
          </a:p>
        </p:txBody>
      </p:sp>
      <p:sp>
        <p:nvSpPr>
          <p:cNvPr id="239" name="Google Shape;239;p11"/>
          <p:cNvSpPr/>
          <p:nvPr/>
        </p:nvSpPr>
        <p:spPr>
          <a:xfrm>
            <a:off x="3824664" y="4605867"/>
            <a:ext cx="1463040" cy="1463040"/>
          </a:xfrm>
          <a:prstGeom prst="ellipse">
            <a:avLst/>
          </a:prstGeom>
          <a:solidFill>
            <a:srgbClr val="85C401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1"/>
          <p:cNvSpPr/>
          <p:nvPr/>
        </p:nvSpPr>
        <p:spPr>
          <a:xfrm>
            <a:off x="3986801" y="4764828"/>
            <a:ext cx="1138767" cy="1145117"/>
          </a:xfrm>
          <a:prstGeom prst="ellipse">
            <a:avLst/>
          </a:pr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02</a:t>
            </a:r>
            <a:endParaRPr/>
          </a:p>
        </p:txBody>
      </p:sp>
      <p:sp>
        <p:nvSpPr>
          <p:cNvPr id="241" name="Google Shape;241;p11"/>
          <p:cNvSpPr/>
          <p:nvPr/>
        </p:nvSpPr>
        <p:spPr>
          <a:xfrm>
            <a:off x="5363469" y="1947335"/>
            <a:ext cx="1458712" cy="1460496"/>
          </a:xfrm>
          <a:prstGeom prst="ellipse">
            <a:avLst/>
          </a:prstGeom>
          <a:solidFill>
            <a:srgbClr val="FF2B2A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1"/>
          <p:cNvSpPr/>
          <p:nvPr/>
        </p:nvSpPr>
        <p:spPr>
          <a:xfrm>
            <a:off x="5524500" y="2108199"/>
            <a:ext cx="1138767" cy="1138767"/>
          </a:xfrm>
          <a:prstGeom prst="ellipse">
            <a:avLst/>
          </a:pr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01</a:t>
            </a:r>
            <a:endParaRPr/>
          </a:p>
        </p:txBody>
      </p:sp>
      <p:sp>
        <p:nvSpPr>
          <p:cNvPr id="243" name="Google Shape;243;p11"/>
          <p:cNvSpPr txBox="1"/>
          <p:nvPr/>
        </p:nvSpPr>
        <p:spPr>
          <a:xfrm>
            <a:off x="8045450" y="2677582"/>
            <a:ext cx="4102623" cy="2764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ІДЕЇ ДЛЯ БІЗНЕСУ В УМОВАХ ВІЙСЬКОВОГО СТАНУ</a:t>
            </a:r>
            <a:endParaRPr sz="28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https://www.byuro-rozvytku.com/2022/09/24/13-idej-dlya-biznesu-v-umovah-voyennogo-stanu/</a:t>
            </a:r>
            <a:endParaRPr sz="280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1"/>
          <p:cNvSpPr txBox="1"/>
          <p:nvPr/>
        </p:nvSpPr>
        <p:spPr>
          <a:xfrm>
            <a:off x="66130" y="3583517"/>
            <a:ext cx="3985172" cy="2989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НАЙКРАЩІ БІЗНЕС-ІДЕЇ ДЛЯ ПОЧАТКУ БІЗНЕСУ В 2023 РОЦІ</a:t>
            </a:r>
            <a:endParaRPr sz="2800" b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https://inventure.com.ua/analytics/articles/ samye-luchshie-biznes-idei-dlya-nachala-biznesa-v-2020-i-2021-godu</a:t>
            </a:r>
            <a:endParaRPr sz="240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1"/>
          <p:cNvSpPr txBox="1"/>
          <p:nvPr/>
        </p:nvSpPr>
        <p:spPr>
          <a:xfrm>
            <a:off x="772570" y="269951"/>
            <a:ext cx="1043841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ДЖЕРЕЛА ФОРМУВАННЯ БАНКУ ІДЕЙ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7C7B18-637A-9F4A-D9DB-923DEB6C7F71}"/>
              </a:ext>
            </a:extLst>
          </p:cNvPr>
          <p:cNvSpPr txBox="1"/>
          <p:nvPr/>
        </p:nvSpPr>
        <p:spPr>
          <a:xfrm>
            <a:off x="264688" y="1198353"/>
            <a:ext cx="509051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uk-UA" sz="2800" b="1" dirty="0">
                <a:solidFill>
                  <a:srgbClr val="7030A0"/>
                </a:solidFill>
                <a:latin typeface="+mj-lt"/>
              </a:rPr>
              <a:t>ТОП-200 бізнес ідей: яка найкраща бізнес ідея у 2024 році</a:t>
            </a:r>
          </a:p>
          <a:p>
            <a:pPr algn="ctr" defTabSz="1219170"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https://</a:t>
            </a:r>
            <a:r>
              <a:rPr lang="en-US" sz="2800" dirty="0" err="1">
                <a:solidFill>
                  <a:schemeClr val="tx1"/>
                </a:solidFill>
                <a:highlight>
                  <a:srgbClr val="F0F7DE"/>
                </a:highlight>
                <a:latin typeface="+mj-lt"/>
              </a:rPr>
              <a:t>lemarbet.com</a:t>
            </a:r>
            <a:r>
              <a:rPr lang="en-US" sz="2800" dirty="0">
                <a:solidFill>
                  <a:schemeClr val="tx1"/>
                </a:solidFill>
                <a:highlight>
                  <a:srgbClr val="F0F7DE"/>
                </a:highlight>
                <a:latin typeface="+mj-lt"/>
              </a:rPr>
              <a:t>/</a:t>
            </a:r>
            <a:r>
              <a:rPr lang="en-US" sz="2800" dirty="0" err="1">
                <a:solidFill>
                  <a:schemeClr val="tx1"/>
                </a:solidFill>
                <a:highlight>
                  <a:srgbClr val="F0F7DE"/>
                </a:highlight>
                <a:latin typeface="+mj-lt"/>
              </a:rPr>
              <a:t>biznes</a:t>
            </a:r>
            <a:r>
              <a:rPr lang="en-US" sz="2800" dirty="0">
                <a:solidFill>
                  <a:schemeClr val="tx1"/>
                </a:solidFill>
                <a:highlight>
                  <a:srgbClr val="F0F7DE"/>
                </a:highlight>
                <a:latin typeface="+mj-lt"/>
              </a:rPr>
              <a:t>-v-</a:t>
            </a:r>
            <a:r>
              <a:rPr lang="en-US" sz="2800" dirty="0" err="1">
                <a:solidFill>
                  <a:schemeClr val="tx1"/>
                </a:solidFill>
                <a:highlight>
                  <a:srgbClr val="F0F7DE"/>
                </a:highlight>
                <a:latin typeface="+mj-lt"/>
              </a:rPr>
              <a:t>ukraine</a:t>
            </a:r>
            <a:endParaRPr lang="en-US" sz="2800" dirty="0">
              <a:solidFill>
                <a:schemeClr val="tx1"/>
              </a:solidFill>
              <a:highlight>
                <a:srgbClr val="F0F7DE"/>
              </a:highligh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2"/>
          <p:cNvSpPr/>
          <p:nvPr/>
        </p:nvSpPr>
        <p:spPr>
          <a:xfrm>
            <a:off x="5951112" y="3897107"/>
            <a:ext cx="289772" cy="550052"/>
          </a:xfrm>
          <a:custGeom>
            <a:avLst/>
            <a:gdLst/>
            <a:ahLst/>
            <a:cxnLst/>
            <a:rect l="l" t="t" r="r" b="b"/>
            <a:pathLst>
              <a:path w="226" h="429" extrusionOk="0">
                <a:moveTo>
                  <a:pt x="118" y="0"/>
                </a:moveTo>
                <a:lnTo>
                  <a:pt x="132" y="7"/>
                </a:lnTo>
                <a:lnTo>
                  <a:pt x="222" y="98"/>
                </a:lnTo>
                <a:lnTo>
                  <a:pt x="226" y="103"/>
                </a:lnTo>
                <a:lnTo>
                  <a:pt x="226" y="106"/>
                </a:lnTo>
                <a:lnTo>
                  <a:pt x="226" y="111"/>
                </a:lnTo>
                <a:lnTo>
                  <a:pt x="222" y="115"/>
                </a:lnTo>
                <a:lnTo>
                  <a:pt x="217" y="118"/>
                </a:lnTo>
                <a:lnTo>
                  <a:pt x="212" y="118"/>
                </a:lnTo>
                <a:lnTo>
                  <a:pt x="161" y="118"/>
                </a:lnTo>
                <a:lnTo>
                  <a:pt x="161" y="383"/>
                </a:lnTo>
                <a:lnTo>
                  <a:pt x="157" y="402"/>
                </a:lnTo>
                <a:lnTo>
                  <a:pt x="149" y="415"/>
                </a:lnTo>
                <a:lnTo>
                  <a:pt x="137" y="424"/>
                </a:lnTo>
                <a:lnTo>
                  <a:pt x="122" y="429"/>
                </a:lnTo>
                <a:lnTo>
                  <a:pt x="104" y="429"/>
                </a:lnTo>
                <a:lnTo>
                  <a:pt x="89" y="424"/>
                </a:lnTo>
                <a:lnTo>
                  <a:pt x="77" y="415"/>
                </a:lnTo>
                <a:lnTo>
                  <a:pt x="69" y="402"/>
                </a:lnTo>
                <a:lnTo>
                  <a:pt x="65" y="383"/>
                </a:lnTo>
                <a:lnTo>
                  <a:pt x="65" y="118"/>
                </a:lnTo>
                <a:lnTo>
                  <a:pt x="16" y="118"/>
                </a:lnTo>
                <a:lnTo>
                  <a:pt x="11" y="118"/>
                </a:lnTo>
                <a:lnTo>
                  <a:pt x="5" y="115"/>
                </a:lnTo>
                <a:lnTo>
                  <a:pt x="2" y="111"/>
                </a:lnTo>
                <a:lnTo>
                  <a:pt x="0" y="108"/>
                </a:lnTo>
                <a:lnTo>
                  <a:pt x="0" y="103"/>
                </a:lnTo>
                <a:lnTo>
                  <a:pt x="2" y="98"/>
                </a:lnTo>
                <a:lnTo>
                  <a:pt x="5" y="93"/>
                </a:lnTo>
                <a:lnTo>
                  <a:pt x="91" y="9"/>
                </a:lnTo>
                <a:lnTo>
                  <a:pt x="104" y="0"/>
                </a:lnTo>
                <a:lnTo>
                  <a:pt x="11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2"/>
          <p:cNvSpPr/>
          <p:nvPr/>
        </p:nvSpPr>
        <p:spPr>
          <a:xfrm>
            <a:off x="6811453" y="4276629"/>
            <a:ext cx="401321" cy="452607"/>
          </a:xfrm>
          <a:custGeom>
            <a:avLst/>
            <a:gdLst/>
            <a:ahLst/>
            <a:cxnLst/>
            <a:rect l="l" t="t" r="r" b="b"/>
            <a:pathLst>
              <a:path w="313" h="353" extrusionOk="0">
                <a:moveTo>
                  <a:pt x="267" y="0"/>
                </a:moveTo>
                <a:lnTo>
                  <a:pt x="282" y="3"/>
                </a:lnTo>
                <a:lnTo>
                  <a:pt x="292" y="12"/>
                </a:lnTo>
                <a:lnTo>
                  <a:pt x="299" y="25"/>
                </a:lnTo>
                <a:lnTo>
                  <a:pt x="313" y="152"/>
                </a:lnTo>
                <a:lnTo>
                  <a:pt x="313" y="157"/>
                </a:lnTo>
                <a:lnTo>
                  <a:pt x="309" y="162"/>
                </a:lnTo>
                <a:lnTo>
                  <a:pt x="306" y="164"/>
                </a:lnTo>
                <a:lnTo>
                  <a:pt x="301" y="166"/>
                </a:lnTo>
                <a:lnTo>
                  <a:pt x="297" y="166"/>
                </a:lnTo>
                <a:lnTo>
                  <a:pt x="292" y="162"/>
                </a:lnTo>
                <a:lnTo>
                  <a:pt x="251" y="130"/>
                </a:lnTo>
                <a:lnTo>
                  <a:pt x="169" y="234"/>
                </a:lnTo>
                <a:lnTo>
                  <a:pt x="86" y="336"/>
                </a:lnTo>
                <a:lnTo>
                  <a:pt x="70" y="350"/>
                </a:lnTo>
                <a:lnTo>
                  <a:pt x="53" y="353"/>
                </a:lnTo>
                <a:lnTo>
                  <a:pt x="34" y="352"/>
                </a:lnTo>
                <a:lnTo>
                  <a:pt x="19" y="342"/>
                </a:lnTo>
                <a:lnTo>
                  <a:pt x="7" y="330"/>
                </a:lnTo>
                <a:lnTo>
                  <a:pt x="0" y="312"/>
                </a:lnTo>
                <a:lnTo>
                  <a:pt x="2" y="294"/>
                </a:lnTo>
                <a:lnTo>
                  <a:pt x="11" y="277"/>
                </a:lnTo>
                <a:lnTo>
                  <a:pt x="94" y="174"/>
                </a:lnTo>
                <a:lnTo>
                  <a:pt x="176" y="70"/>
                </a:lnTo>
                <a:lnTo>
                  <a:pt x="139" y="39"/>
                </a:lnTo>
                <a:lnTo>
                  <a:pt x="135" y="36"/>
                </a:lnTo>
                <a:lnTo>
                  <a:pt x="133" y="31"/>
                </a:lnTo>
                <a:lnTo>
                  <a:pt x="132" y="25"/>
                </a:lnTo>
                <a:lnTo>
                  <a:pt x="133" y="20"/>
                </a:lnTo>
                <a:lnTo>
                  <a:pt x="137" y="17"/>
                </a:lnTo>
                <a:lnTo>
                  <a:pt x="140" y="14"/>
                </a:lnTo>
                <a:lnTo>
                  <a:pt x="145" y="12"/>
                </a:lnTo>
                <a:lnTo>
                  <a:pt x="26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2"/>
          <p:cNvSpPr/>
          <p:nvPr/>
        </p:nvSpPr>
        <p:spPr>
          <a:xfrm>
            <a:off x="5006152" y="4289452"/>
            <a:ext cx="415425" cy="432092"/>
          </a:xfrm>
          <a:custGeom>
            <a:avLst/>
            <a:gdLst/>
            <a:ahLst/>
            <a:cxnLst/>
            <a:rect l="l" t="t" r="r" b="b"/>
            <a:pathLst>
              <a:path w="324" h="337" extrusionOk="0">
                <a:moveTo>
                  <a:pt x="36" y="0"/>
                </a:moveTo>
                <a:lnTo>
                  <a:pt x="162" y="5"/>
                </a:lnTo>
                <a:lnTo>
                  <a:pt x="167" y="5"/>
                </a:lnTo>
                <a:lnTo>
                  <a:pt x="171" y="9"/>
                </a:lnTo>
                <a:lnTo>
                  <a:pt x="174" y="10"/>
                </a:lnTo>
                <a:lnTo>
                  <a:pt x="174" y="15"/>
                </a:lnTo>
                <a:lnTo>
                  <a:pt x="174" y="19"/>
                </a:lnTo>
                <a:lnTo>
                  <a:pt x="172" y="24"/>
                </a:lnTo>
                <a:lnTo>
                  <a:pt x="171" y="27"/>
                </a:lnTo>
                <a:lnTo>
                  <a:pt x="133" y="62"/>
                </a:lnTo>
                <a:lnTo>
                  <a:pt x="222" y="159"/>
                </a:lnTo>
                <a:lnTo>
                  <a:pt x="312" y="256"/>
                </a:lnTo>
                <a:lnTo>
                  <a:pt x="322" y="273"/>
                </a:lnTo>
                <a:lnTo>
                  <a:pt x="324" y="292"/>
                </a:lnTo>
                <a:lnTo>
                  <a:pt x="319" y="309"/>
                </a:lnTo>
                <a:lnTo>
                  <a:pt x="307" y="323"/>
                </a:lnTo>
                <a:lnTo>
                  <a:pt x="293" y="333"/>
                </a:lnTo>
                <a:lnTo>
                  <a:pt x="276" y="337"/>
                </a:lnTo>
                <a:lnTo>
                  <a:pt x="258" y="333"/>
                </a:lnTo>
                <a:lnTo>
                  <a:pt x="241" y="321"/>
                </a:lnTo>
                <a:lnTo>
                  <a:pt x="152" y="224"/>
                </a:lnTo>
                <a:lnTo>
                  <a:pt x="61" y="127"/>
                </a:lnTo>
                <a:lnTo>
                  <a:pt x="25" y="161"/>
                </a:lnTo>
                <a:lnTo>
                  <a:pt x="20" y="164"/>
                </a:lnTo>
                <a:lnTo>
                  <a:pt x="15" y="164"/>
                </a:lnTo>
                <a:lnTo>
                  <a:pt x="12" y="164"/>
                </a:lnTo>
                <a:lnTo>
                  <a:pt x="7" y="162"/>
                </a:lnTo>
                <a:lnTo>
                  <a:pt x="3" y="159"/>
                </a:lnTo>
                <a:lnTo>
                  <a:pt x="0" y="156"/>
                </a:lnTo>
                <a:lnTo>
                  <a:pt x="0" y="149"/>
                </a:lnTo>
                <a:lnTo>
                  <a:pt x="5" y="27"/>
                </a:lnTo>
                <a:lnTo>
                  <a:pt x="10" y="14"/>
                </a:lnTo>
                <a:lnTo>
                  <a:pt x="20" y="4"/>
                </a:lnTo>
                <a:lnTo>
                  <a:pt x="36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2"/>
          <p:cNvSpPr/>
          <p:nvPr/>
        </p:nvSpPr>
        <p:spPr>
          <a:xfrm>
            <a:off x="7153791" y="5145943"/>
            <a:ext cx="551334" cy="291053"/>
          </a:xfrm>
          <a:custGeom>
            <a:avLst/>
            <a:gdLst/>
            <a:ahLst/>
            <a:cxnLst/>
            <a:rect l="l" t="t" r="r" b="b"/>
            <a:pathLst>
              <a:path w="430" h="227" extrusionOk="0">
                <a:moveTo>
                  <a:pt x="327" y="0"/>
                </a:moveTo>
                <a:lnTo>
                  <a:pt x="333" y="2"/>
                </a:lnTo>
                <a:lnTo>
                  <a:pt x="338" y="5"/>
                </a:lnTo>
                <a:lnTo>
                  <a:pt x="421" y="92"/>
                </a:lnTo>
                <a:lnTo>
                  <a:pt x="430" y="104"/>
                </a:lnTo>
                <a:lnTo>
                  <a:pt x="430" y="120"/>
                </a:lnTo>
                <a:lnTo>
                  <a:pt x="423" y="132"/>
                </a:lnTo>
                <a:lnTo>
                  <a:pt x="333" y="222"/>
                </a:lnTo>
                <a:lnTo>
                  <a:pt x="327" y="226"/>
                </a:lnTo>
                <a:lnTo>
                  <a:pt x="324" y="227"/>
                </a:lnTo>
                <a:lnTo>
                  <a:pt x="319" y="226"/>
                </a:lnTo>
                <a:lnTo>
                  <a:pt x="315" y="222"/>
                </a:lnTo>
                <a:lnTo>
                  <a:pt x="312" y="219"/>
                </a:lnTo>
                <a:lnTo>
                  <a:pt x="312" y="214"/>
                </a:lnTo>
                <a:lnTo>
                  <a:pt x="312" y="162"/>
                </a:lnTo>
                <a:lnTo>
                  <a:pt x="47" y="162"/>
                </a:lnTo>
                <a:lnTo>
                  <a:pt x="29" y="159"/>
                </a:lnTo>
                <a:lnTo>
                  <a:pt x="13" y="150"/>
                </a:lnTo>
                <a:lnTo>
                  <a:pt x="5" y="137"/>
                </a:lnTo>
                <a:lnTo>
                  <a:pt x="0" y="121"/>
                </a:lnTo>
                <a:lnTo>
                  <a:pt x="0" y="106"/>
                </a:lnTo>
                <a:lnTo>
                  <a:pt x="5" y="91"/>
                </a:lnTo>
                <a:lnTo>
                  <a:pt x="13" y="79"/>
                </a:lnTo>
                <a:lnTo>
                  <a:pt x="29" y="68"/>
                </a:lnTo>
                <a:lnTo>
                  <a:pt x="47" y="65"/>
                </a:lnTo>
                <a:lnTo>
                  <a:pt x="312" y="65"/>
                </a:lnTo>
                <a:lnTo>
                  <a:pt x="312" y="15"/>
                </a:lnTo>
                <a:lnTo>
                  <a:pt x="312" y="10"/>
                </a:lnTo>
                <a:lnTo>
                  <a:pt x="315" y="5"/>
                </a:lnTo>
                <a:lnTo>
                  <a:pt x="319" y="3"/>
                </a:lnTo>
                <a:lnTo>
                  <a:pt x="322" y="0"/>
                </a:lnTo>
                <a:lnTo>
                  <a:pt x="32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2"/>
          <p:cNvSpPr/>
          <p:nvPr/>
        </p:nvSpPr>
        <p:spPr>
          <a:xfrm>
            <a:off x="4465076" y="5145943"/>
            <a:ext cx="551334" cy="289772"/>
          </a:xfrm>
          <a:custGeom>
            <a:avLst/>
            <a:gdLst/>
            <a:ahLst/>
            <a:cxnLst/>
            <a:rect l="l" t="t" r="r" b="b"/>
            <a:pathLst>
              <a:path w="430" h="226" extrusionOk="0">
                <a:moveTo>
                  <a:pt x="108" y="0"/>
                </a:moveTo>
                <a:lnTo>
                  <a:pt x="113" y="2"/>
                </a:lnTo>
                <a:lnTo>
                  <a:pt x="116" y="3"/>
                </a:lnTo>
                <a:lnTo>
                  <a:pt x="118" y="9"/>
                </a:lnTo>
                <a:lnTo>
                  <a:pt x="120" y="14"/>
                </a:lnTo>
                <a:lnTo>
                  <a:pt x="120" y="65"/>
                </a:lnTo>
                <a:lnTo>
                  <a:pt x="384" y="65"/>
                </a:lnTo>
                <a:lnTo>
                  <a:pt x="403" y="68"/>
                </a:lnTo>
                <a:lnTo>
                  <a:pt x="417" y="79"/>
                </a:lnTo>
                <a:lnTo>
                  <a:pt x="427" y="91"/>
                </a:lnTo>
                <a:lnTo>
                  <a:pt x="430" y="106"/>
                </a:lnTo>
                <a:lnTo>
                  <a:pt x="430" y="121"/>
                </a:lnTo>
                <a:lnTo>
                  <a:pt x="427" y="137"/>
                </a:lnTo>
                <a:lnTo>
                  <a:pt x="417" y="150"/>
                </a:lnTo>
                <a:lnTo>
                  <a:pt x="403" y="159"/>
                </a:lnTo>
                <a:lnTo>
                  <a:pt x="384" y="162"/>
                </a:lnTo>
                <a:lnTo>
                  <a:pt x="120" y="162"/>
                </a:lnTo>
                <a:lnTo>
                  <a:pt x="120" y="210"/>
                </a:lnTo>
                <a:lnTo>
                  <a:pt x="118" y="215"/>
                </a:lnTo>
                <a:lnTo>
                  <a:pt x="116" y="220"/>
                </a:lnTo>
                <a:lnTo>
                  <a:pt x="113" y="224"/>
                </a:lnTo>
                <a:lnTo>
                  <a:pt x="108" y="226"/>
                </a:lnTo>
                <a:lnTo>
                  <a:pt x="103" y="226"/>
                </a:lnTo>
                <a:lnTo>
                  <a:pt x="97" y="226"/>
                </a:lnTo>
                <a:lnTo>
                  <a:pt x="94" y="222"/>
                </a:lnTo>
                <a:lnTo>
                  <a:pt x="9" y="135"/>
                </a:lnTo>
                <a:lnTo>
                  <a:pt x="0" y="123"/>
                </a:lnTo>
                <a:lnTo>
                  <a:pt x="0" y="108"/>
                </a:lnTo>
                <a:lnTo>
                  <a:pt x="9" y="96"/>
                </a:lnTo>
                <a:lnTo>
                  <a:pt x="97" y="3"/>
                </a:lnTo>
                <a:lnTo>
                  <a:pt x="103" y="2"/>
                </a:lnTo>
                <a:lnTo>
                  <a:pt x="10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7" name="Google Shape;257;p12"/>
          <p:cNvGrpSpPr/>
          <p:nvPr/>
        </p:nvGrpSpPr>
        <p:grpSpPr>
          <a:xfrm>
            <a:off x="5199262" y="4643469"/>
            <a:ext cx="1773501" cy="1771168"/>
            <a:chOff x="4404528" y="3770892"/>
            <a:chExt cx="1302084" cy="1300372"/>
          </a:xfrm>
        </p:grpSpPr>
        <p:sp>
          <p:nvSpPr>
            <p:cNvPr id="258" name="Google Shape;258;p12"/>
            <p:cNvSpPr/>
            <p:nvPr/>
          </p:nvSpPr>
          <p:spPr>
            <a:xfrm>
              <a:off x="4406240" y="3770892"/>
              <a:ext cx="1300372" cy="130037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7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2"/>
            <p:cNvSpPr txBox="1"/>
            <p:nvPr/>
          </p:nvSpPr>
          <p:spPr>
            <a:xfrm>
              <a:off x="4404528" y="4280264"/>
              <a:ext cx="1205876" cy="3389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БАНК ІДЕЙ</a:t>
              </a:r>
              <a:endParaRPr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0" name="Google Shape;260;p12"/>
          <p:cNvSpPr/>
          <p:nvPr/>
        </p:nvSpPr>
        <p:spPr>
          <a:xfrm>
            <a:off x="2484120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2"/>
          <p:cNvSpPr/>
          <p:nvPr/>
        </p:nvSpPr>
        <p:spPr>
          <a:xfrm>
            <a:off x="3362408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5" y="0"/>
                </a:moveTo>
                <a:lnTo>
                  <a:pt x="701" y="0"/>
                </a:lnTo>
                <a:lnTo>
                  <a:pt x="735" y="8"/>
                </a:lnTo>
                <a:lnTo>
                  <a:pt x="768" y="22"/>
                </a:lnTo>
                <a:lnTo>
                  <a:pt x="1283" y="318"/>
                </a:lnTo>
                <a:lnTo>
                  <a:pt x="1313" y="340"/>
                </a:lnTo>
                <a:lnTo>
                  <a:pt x="1335" y="366"/>
                </a:lnTo>
                <a:lnTo>
                  <a:pt x="1353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3" y="1124"/>
                </a:lnTo>
                <a:lnTo>
                  <a:pt x="1335" y="1155"/>
                </a:lnTo>
                <a:lnTo>
                  <a:pt x="1313" y="1180"/>
                </a:lnTo>
                <a:lnTo>
                  <a:pt x="1283" y="1203"/>
                </a:lnTo>
                <a:lnTo>
                  <a:pt x="768" y="1498"/>
                </a:lnTo>
                <a:lnTo>
                  <a:pt x="735" y="1513"/>
                </a:lnTo>
                <a:lnTo>
                  <a:pt x="701" y="1520"/>
                </a:lnTo>
                <a:lnTo>
                  <a:pt x="665" y="1520"/>
                </a:lnTo>
                <a:lnTo>
                  <a:pt x="631" y="1513"/>
                </a:lnTo>
                <a:lnTo>
                  <a:pt x="599" y="1498"/>
                </a:lnTo>
                <a:lnTo>
                  <a:pt x="85" y="1203"/>
                </a:lnTo>
                <a:lnTo>
                  <a:pt x="56" y="1180"/>
                </a:lnTo>
                <a:lnTo>
                  <a:pt x="32" y="1155"/>
                </a:lnTo>
                <a:lnTo>
                  <a:pt x="13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3" y="396"/>
                </a:lnTo>
                <a:lnTo>
                  <a:pt x="32" y="366"/>
                </a:lnTo>
                <a:lnTo>
                  <a:pt x="56" y="340"/>
                </a:lnTo>
                <a:lnTo>
                  <a:pt x="85" y="318"/>
                </a:lnTo>
                <a:lnTo>
                  <a:pt x="599" y="22"/>
                </a:lnTo>
                <a:lnTo>
                  <a:pt x="631" y="8"/>
                </a:lnTo>
                <a:lnTo>
                  <a:pt x="665" y="0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2"/>
          <p:cNvSpPr/>
          <p:nvPr/>
        </p:nvSpPr>
        <p:spPr>
          <a:xfrm>
            <a:off x="5217711" y="1846914"/>
            <a:ext cx="1756576" cy="1947620"/>
          </a:xfrm>
          <a:custGeom>
            <a:avLst/>
            <a:gdLst/>
            <a:ahLst/>
            <a:cxnLst/>
            <a:rect l="l" t="t" r="r" b="b"/>
            <a:pathLst>
              <a:path w="1370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9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70" y="465"/>
                </a:lnTo>
                <a:lnTo>
                  <a:pt x="1370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5"/>
                </a:lnTo>
                <a:lnTo>
                  <a:pt x="1313" y="1181"/>
                </a:lnTo>
                <a:lnTo>
                  <a:pt x="1284" y="1201"/>
                </a:lnTo>
                <a:lnTo>
                  <a:pt x="769" y="1499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4" y="1512"/>
                </a:lnTo>
                <a:lnTo>
                  <a:pt x="601" y="1499"/>
                </a:lnTo>
                <a:lnTo>
                  <a:pt x="86" y="1201"/>
                </a:lnTo>
                <a:lnTo>
                  <a:pt x="57" y="1181"/>
                </a:lnTo>
                <a:lnTo>
                  <a:pt x="33" y="1155"/>
                </a:lnTo>
                <a:lnTo>
                  <a:pt x="16" y="1124"/>
                </a:lnTo>
                <a:lnTo>
                  <a:pt x="4" y="1090"/>
                </a:lnTo>
                <a:lnTo>
                  <a:pt x="0" y="1054"/>
                </a:lnTo>
                <a:lnTo>
                  <a:pt x="0" y="465"/>
                </a:lnTo>
                <a:lnTo>
                  <a:pt x="4" y="429"/>
                </a:lnTo>
                <a:lnTo>
                  <a:pt x="16" y="395"/>
                </a:lnTo>
                <a:lnTo>
                  <a:pt x="33" y="364"/>
                </a:lnTo>
                <a:lnTo>
                  <a:pt x="57" y="339"/>
                </a:lnTo>
                <a:lnTo>
                  <a:pt x="86" y="318"/>
                </a:lnTo>
                <a:lnTo>
                  <a:pt x="601" y="21"/>
                </a:lnTo>
                <a:lnTo>
                  <a:pt x="634" y="7"/>
                </a:lnTo>
                <a:lnTo>
                  <a:pt x="668" y="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2"/>
          <p:cNvSpPr/>
          <p:nvPr/>
        </p:nvSpPr>
        <p:spPr>
          <a:xfrm>
            <a:off x="7076861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6" y="0"/>
                </a:moveTo>
                <a:lnTo>
                  <a:pt x="702" y="0"/>
                </a:lnTo>
                <a:lnTo>
                  <a:pt x="736" y="8"/>
                </a:lnTo>
                <a:lnTo>
                  <a:pt x="768" y="22"/>
                </a:lnTo>
                <a:lnTo>
                  <a:pt x="1282" y="318"/>
                </a:lnTo>
                <a:lnTo>
                  <a:pt x="1311" y="340"/>
                </a:lnTo>
                <a:lnTo>
                  <a:pt x="1335" y="366"/>
                </a:lnTo>
                <a:lnTo>
                  <a:pt x="1354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4" y="1124"/>
                </a:lnTo>
                <a:lnTo>
                  <a:pt x="1335" y="1155"/>
                </a:lnTo>
                <a:lnTo>
                  <a:pt x="1311" y="1180"/>
                </a:lnTo>
                <a:lnTo>
                  <a:pt x="1282" y="1203"/>
                </a:lnTo>
                <a:lnTo>
                  <a:pt x="768" y="1498"/>
                </a:lnTo>
                <a:lnTo>
                  <a:pt x="736" y="1513"/>
                </a:lnTo>
                <a:lnTo>
                  <a:pt x="702" y="1520"/>
                </a:lnTo>
                <a:lnTo>
                  <a:pt x="666" y="1520"/>
                </a:lnTo>
                <a:lnTo>
                  <a:pt x="632" y="1513"/>
                </a:lnTo>
                <a:lnTo>
                  <a:pt x="599" y="1498"/>
                </a:lnTo>
                <a:lnTo>
                  <a:pt x="84" y="1203"/>
                </a:lnTo>
                <a:lnTo>
                  <a:pt x="54" y="1180"/>
                </a:lnTo>
                <a:lnTo>
                  <a:pt x="32" y="1155"/>
                </a:lnTo>
                <a:lnTo>
                  <a:pt x="14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4" y="396"/>
                </a:lnTo>
                <a:lnTo>
                  <a:pt x="32" y="366"/>
                </a:lnTo>
                <a:lnTo>
                  <a:pt x="54" y="340"/>
                </a:lnTo>
                <a:lnTo>
                  <a:pt x="84" y="318"/>
                </a:lnTo>
                <a:lnTo>
                  <a:pt x="599" y="22"/>
                </a:lnTo>
                <a:lnTo>
                  <a:pt x="632" y="8"/>
                </a:lnTo>
                <a:lnTo>
                  <a:pt x="666" y="0"/>
                </a:lnTo>
                <a:close/>
              </a:path>
            </a:pathLst>
          </a:custGeom>
          <a:solidFill>
            <a:srgbClr val="FFA803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12"/>
          <p:cNvSpPr/>
          <p:nvPr/>
        </p:nvSpPr>
        <p:spPr>
          <a:xfrm>
            <a:off x="7952586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7" y="0"/>
                </a:moveTo>
                <a:lnTo>
                  <a:pt x="701" y="0"/>
                </a:lnTo>
                <a:lnTo>
                  <a:pt x="737" y="7"/>
                </a:lnTo>
                <a:lnTo>
                  <a:pt x="770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70" y="1497"/>
                </a:lnTo>
                <a:lnTo>
                  <a:pt x="737" y="1512"/>
                </a:lnTo>
                <a:lnTo>
                  <a:pt x="701" y="1519"/>
                </a:lnTo>
                <a:lnTo>
                  <a:pt x="667" y="1519"/>
                </a:lnTo>
                <a:lnTo>
                  <a:pt x="633" y="1512"/>
                </a:lnTo>
                <a:lnTo>
                  <a:pt x="601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5" y="1090"/>
                </a:lnTo>
                <a:lnTo>
                  <a:pt x="0" y="1054"/>
                </a:lnTo>
                <a:lnTo>
                  <a:pt x="0" y="465"/>
                </a:lnTo>
                <a:lnTo>
                  <a:pt x="5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601" y="21"/>
                </a:lnTo>
                <a:lnTo>
                  <a:pt x="633" y="7"/>
                </a:lnTo>
                <a:lnTo>
                  <a:pt x="667" y="0"/>
                </a:lnTo>
                <a:close/>
              </a:path>
            </a:pathLst>
          </a:custGeom>
          <a:solidFill>
            <a:srgbClr val="01AA8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2"/>
          <p:cNvSpPr txBox="1"/>
          <p:nvPr/>
        </p:nvSpPr>
        <p:spPr>
          <a:xfrm>
            <a:off x="994012" y="93190"/>
            <a:ext cx="1043841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ПІДПРИЄМНИЦЬКІ ІДЕЇ 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2"/>
          <p:cNvSpPr txBox="1"/>
          <p:nvPr/>
        </p:nvSpPr>
        <p:spPr>
          <a:xfrm>
            <a:off x="-26869" y="1541614"/>
            <a:ext cx="3402718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у виробництві або у сфері послуг</a:t>
            </a:r>
          </a:p>
        </p:txBody>
      </p:sp>
      <p:sp>
        <p:nvSpPr>
          <p:cNvPr id="267" name="Google Shape;267;p12"/>
          <p:cNvSpPr txBox="1"/>
          <p:nvPr/>
        </p:nvSpPr>
        <p:spPr>
          <a:xfrm>
            <a:off x="4465076" y="957820"/>
            <a:ext cx="3303694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для жінок або для чоловіків</a:t>
            </a:r>
          </a:p>
        </p:txBody>
      </p:sp>
      <p:grpSp>
        <p:nvGrpSpPr>
          <p:cNvPr id="268" name="Google Shape;268;p12"/>
          <p:cNvGrpSpPr/>
          <p:nvPr/>
        </p:nvGrpSpPr>
        <p:grpSpPr>
          <a:xfrm>
            <a:off x="8555271" y="4515323"/>
            <a:ext cx="548640" cy="630620"/>
            <a:chOff x="7948613" y="2360612"/>
            <a:chExt cx="276225" cy="317500"/>
          </a:xfrm>
        </p:grpSpPr>
        <p:sp>
          <p:nvSpPr>
            <p:cNvPr id="269" name="Google Shape;269;p12"/>
            <p:cNvSpPr/>
            <p:nvPr/>
          </p:nvSpPr>
          <p:spPr>
            <a:xfrm>
              <a:off x="7948613" y="2360612"/>
              <a:ext cx="276225" cy="317500"/>
            </a:xfrm>
            <a:custGeom>
              <a:avLst/>
              <a:gdLst/>
              <a:ahLst/>
              <a:cxnLst/>
              <a:rect l="l" t="t" r="r" b="b"/>
              <a:pathLst>
                <a:path w="120" h="139" extrusionOk="0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2"/>
            <p:cNvSpPr/>
            <p:nvPr/>
          </p:nvSpPr>
          <p:spPr>
            <a:xfrm>
              <a:off x="7997825" y="2401887"/>
              <a:ext cx="177800" cy="171450"/>
            </a:xfrm>
            <a:custGeom>
              <a:avLst/>
              <a:gdLst/>
              <a:ahLst/>
              <a:cxnLst/>
              <a:rect l="l" t="t" r="r" b="b"/>
              <a:pathLst>
                <a:path w="78" h="75" extrusionOk="0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1" name="Google Shape;271;p12"/>
          <p:cNvSpPr/>
          <p:nvPr/>
        </p:nvSpPr>
        <p:spPr>
          <a:xfrm>
            <a:off x="7613848" y="2926568"/>
            <a:ext cx="616770" cy="548640"/>
          </a:xfrm>
          <a:custGeom>
            <a:avLst/>
            <a:gdLst/>
            <a:ahLst/>
            <a:cxnLst/>
            <a:rect l="l" t="t" r="r" b="b"/>
            <a:pathLst>
              <a:path w="119" h="106" extrusionOk="0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2"/>
          <p:cNvSpPr/>
          <p:nvPr/>
        </p:nvSpPr>
        <p:spPr>
          <a:xfrm>
            <a:off x="3906259" y="2926568"/>
            <a:ext cx="593220" cy="548640"/>
          </a:xfrm>
          <a:custGeom>
            <a:avLst/>
            <a:gdLst/>
            <a:ahLst/>
            <a:cxnLst/>
            <a:rect l="l" t="t" r="r" b="b"/>
            <a:pathLst>
              <a:path w="120" h="111" extrusionOk="0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2"/>
          <p:cNvSpPr/>
          <p:nvPr/>
        </p:nvSpPr>
        <p:spPr>
          <a:xfrm>
            <a:off x="5793178" y="2541748"/>
            <a:ext cx="605640" cy="548640"/>
          </a:xfrm>
          <a:custGeom>
            <a:avLst/>
            <a:gdLst/>
            <a:ahLst/>
            <a:cxnLst/>
            <a:rect l="l" t="t" r="r" b="b"/>
            <a:pathLst>
              <a:path w="118" h="107" extrusionOk="0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2"/>
          <p:cNvSpPr/>
          <p:nvPr/>
        </p:nvSpPr>
        <p:spPr>
          <a:xfrm>
            <a:off x="3067191" y="4523158"/>
            <a:ext cx="548640" cy="590108"/>
          </a:xfrm>
          <a:custGeom>
            <a:avLst/>
            <a:gdLst/>
            <a:ahLst/>
            <a:cxnLst/>
            <a:rect l="l" t="t" r="r" b="b"/>
            <a:pathLst>
              <a:path w="119" h="128" extrusionOk="0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2"/>
          <p:cNvSpPr txBox="1"/>
          <p:nvPr/>
        </p:nvSpPr>
        <p:spPr>
          <a:xfrm>
            <a:off x="8829590" y="1565842"/>
            <a:ext cx="3303694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для малого, середнього або великого бізнесу</a:t>
            </a:r>
          </a:p>
        </p:txBody>
      </p:sp>
      <p:sp>
        <p:nvSpPr>
          <p:cNvPr id="276" name="Google Shape;276;p12"/>
          <p:cNvSpPr txBox="1"/>
          <p:nvPr/>
        </p:nvSpPr>
        <p:spPr>
          <a:xfrm>
            <a:off x="8937391" y="3641312"/>
            <a:ext cx="3088091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для стартового бізнесу або вже працюючого бізнесу</a:t>
            </a:r>
          </a:p>
        </p:txBody>
      </p:sp>
      <p:sp>
        <p:nvSpPr>
          <p:cNvPr id="277" name="Google Shape;277;p12"/>
          <p:cNvSpPr txBox="1"/>
          <p:nvPr/>
        </p:nvSpPr>
        <p:spPr>
          <a:xfrm>
            <a:off x="104378" y="4049224"/>
            <a:ext cx="2325842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нові або свіжі бізнес-ідеї 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13"/>
          <p:cNvGrpSpPr/>
          <p:nvPr/>
        </p:nvGrpSpPr>
        <p:grpSpPr>
          <a:xfrm>
            <a:off x="3979334" y="2203450"/>
            <a:ext cx="4138084" cy="3475567"/>
            <a:chOff x="2984500" y="1550987"/>
            <a:chExt cx="3103563" cy="2606675"/>
          </a:xfrm>
        </p:grpSpPr>
        <p:sp>
          <p:nvSpPr>
            <p:cNvPr id="284" name="Google Shape;284;p13"/>
            <p:cNvSpPr/>
            <p:nvPr/>
          </p:nvSpPr>
          <p:spPr>
            <a:xfrm>
              <a:off x="2984500" y="1550987"/>
              <a:ext cx="3103563" cy="2606675"/>
            </a:xfrm>
            <a:custGeom>
              <a:avLst/>
              <a:gdLst/>
              <a:ahLst/>
              <a:cxnLst/>
              <a:rect l="l" t="t" r="r" b="b"/>
              <a:pathLst>
                <a:path w="825" h="693" extrusionOk="0">
                  <a:moveTo>
                    <a:pt x="78" y="693"/>
                  </a:moveTo>
                  <a:cubicBezTo>
                    <a:pt x="23" y="693"/>
                    <a:pt x="0" y="655"/>
                    <a:pt x="28" y="609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90" y="0"/>
                    <a:pt x="435" y="0"/>
                    <a:pt x="463" y="46"/>
                  </a:cubicBezTo>
                  <a:cubicBezTo>
                    <a:pt x="798" y="609"/>
                    <a:pt x="798" y="609"/>
                    <a:pt x="798" y="609"/>
                  </a:cubicBezTo>
                  <a:cubicBezTo>
                    <a:pt x="825" y="655"/>
                    <a:pt x="803" y="693"/>
                    <a:pt x="748" y="693"/>
                  </a:cubicBezTo>
                  <a:lnTo>
                    <a:pt x="78" y="69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3"/>
            <p:cNvSpPr/>
            <p:nvPr/>
          </p:nvSpPr>
          <p:spPr>
            <a:xfrm>
              <a:off x="3451225" y="2058987"/>
              <a:ext cx="2170113" cy="1824038"/>
            </a:xfrm>
            <a:custGeom>
              <a:avLst/>
              <a:gdLst/>
              <a:ahLst/>
              <a:cxnLst/>
              <a:rect l="l" t="t" r="r" b="b"/>
              <a:pathLst>
                <a:path w="577" h="485" extrusionOk="0">
                  <a:moveTo>
                    <a:pt x="54" y="485"/>
                  </a:moveTo>
                  <a:cubicBezTo>
                    <a:pt x="16" y="485"/>
                    <a:pt x="0" y="459"/>
                    <a:pt x="19" y="427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73" y="0"/>
                    <a:pt x="305" y="0"/>
                    <a:pt x="324" y="33"/>
                  </a:cubicBezTo>
                  <a:cubicBezTo>
                    <a:pt x="558" y="427"/>
                    <a:pt x="558" y="427"/>
                    <a:pt x="558" y="427"/>
                  </a:cubicBezTo>
                  <a:cubicBezTo>
                    <a:pt x="577" y="459"/>
                    <a:pt x="562" y="485"/>
                    <a:pt x="523" y="485"/>
                  </a:cubicBezTo>
                  <a:lnTo>
                    <a:pt x="54" y="48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6" name="Google Shape;286;p13"/>
          <p:cNvSpPr/>
          <p:nvPr/>
        </p:nvSpPr>
        <p:spPr>
          <a:xfrm>
            <a:off x="6426200" y="3583517"/>
            <a:ext cx="1329267" cy="1615017"/>
          </a:xfrm>
          <a:custGeom>
            <a:avLst/>
            <a:gdLst/>
            <a:ahLst/>
            <a:cxnLst/>
            <a:rect l="l" t="t" r="r" b="b"/>
            <a:pathLst>
              <a:path w="628" h="763" extrusionOk="0">
                <a:moveTo>
                  <a:pt x="628" y="580"/>
                </a:moveTo>
                <a:lnTo>
                  <a:pt x="294" y="45"/>
                </a:lnTo>
                <a:lnTo>
                  <a:pt x="62" y="0"/>
                </a:lnTo>
                <a:lnTo>
                  <a:pt x="0" y="230"/>
                </a:lnTo>
                <a:lnTo>
                  <a:pt x="334" y="763"/>
                </a:lnTo>
                <a:lnTo>
                  <a:pt x="628" y="58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3"/>
          <p:cNvSpPr/>
          <p:nvPr/>
        </p:nvSpPr>
        <p:spPr>
          <a:xfrm>
            <a:off x="4872567" y="2815166"/>
            <a:ext cx="1337733" cy="1606551"/>
          </a:xfrm>
          <a:custGeom>
            <a:avLst/>
            <a:gdLst/>
            <a:ahLst/>
            <a:cxnLst/>
            <a:rect l="l" t="t" r="r" b="b"/>
            <a:pathLst>
              <a:path w="632" h="759" extrusionOk="0">
                <a:moveTo>
                  <a:pt x="632" y="187"/>
                </a:moveTo>
                <a:lnTo>
                  <a:pt x="291" y="718"/>
                </a:lnTo>
                <a:lnTo>
                  <a:pt x="59" y="759"/>
                </a:lnTo>
                <a:lnTo>
                  <a:pt x="0" y="531"/>
                </a:lnTo>
                <a:lnTo>
                  <a:pt x="339" y="0"/>
                </a:lnTo>
                <a:lnTo>
                  <a:pt x="632" y="187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3"/>
          <p:cNvSpPr/>
          <p:nvPr/>
        </p:nvSpPr>
        <p:spPr>
          <a:xfrm>
            <a:off x="4927601" y="4978399"/>
            <a:ext cx="1674284" cy="732367"/>
          </a:xfrm>
          <a:custGeom>
            <a:avLst/>
            <a:gdLst/>
            <a:ahLst/>
            <a:cxnLst/>
            <a:rect l="l" t="t" r="r" b="b"/>
            <a:pathLst>
              <a:path w="791" h="346" extrusionOk="0">
                <a:moveTo>
                  <a:pt x="0" y="346"/>
                </a:moveTo>
                <a:lnTo>
                  <a:pt x="630" y="346"/>
                </a:lnTo>
                <a:lnTo>
                  <a:pt x="791" y="173"/>
                </a:lnTo>
                <a:lnTo>
                  <a:pt x="630" y="0"/>
                </a:lnTo>
                <a:lnTo>
                  <a:pt x="0" y="0"/>
                </a:lnTo>
                <a:lnTo>
                  <a:pt x="0" y="346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3"/>
          <p:cNvSpPr/>
          <p:nvPr/>
        </p:nvSpPr>
        <p:spPr>
          <a:xfrm>
            <a:off x="6891868" y="4605867"/>
            <a:ext cx="1463040" cy="1463040"/>
          </a:xfrm>
          <a:prstGeom prst="ellipse">
            <a:avLst/>
          </a:prstGeom>
          <a:solidFill>
            <a:srgbClr val="3EB8CD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3"/>
          <p:cNvSpPr/>
          <p:nvPr/>
        </p:nvSpPr>
        <p:spPr>
          <a:xfrm>
            <a:off x="7051888" y="4764828"/>
            <a:ext cx="1143000" cy="1145117"/>
          </a:xfrm>
          <a:prstGeom prst="ellipse">
            <a:avLst/>
          </a:pr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/>
          </a:p>
        </p:txBody>
      </p:sp>
      <p:sp>
        <p:nvSpPr>
          <p:cNvPr id="291" name="Google Shape;291;p13"/>
          <p:cNvSpPr/>
          <p:nvPr/>
        </p:nvSpPr>
        <p:spPr>
          <a:xfrm>
            <a:off x="3824664" y="4605867"/>
            <a:ext cx="1463040" cy="1463040"/>
          </a:xfrm>
          <a:prstGeom prst="ellipse">
            <a:avLst/>
          </a:prstGeom>
          <a:solidFill>
            <a:srgbClr val="85C401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3"/>
          <p:cNvSpPr/>
          <p:nvPr/>
        </p:nvSpPr>
        <p:spPr>
          <a:xfrm>
            <a:off x="3986801" y="4764828"/>
            <a:ext cx="1138767" cy="1145117"/>
          </a:xfrm>
          <a:prstGeom prst="ellipse">
            <a:avLst/>
          </a:pr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02</a:t>
            </a:r>
            <a:endParaRPr/>
          </a:p>
        </p:txBody>
      </p:sp>
      <p:sp>
        <p:nvSpPr>
          <p:cNvPr id="293" name="Google Shape;293;p13"/>
          <p:cNvSpPr/>
          <p:nvPr/>
        </p:nvSpPr>
        <p:spPr>
          <a:xfrm>
            <a:off x="5363469" y="1947335"/>
            <a:ext cx="1458712" cy="1460496"/>
          </a:xfrm>
          <a:prstGeom prst="ellipse">
            <a:avLst/>
          </a:prstGeom>
          <a:solidFill>
            <a:srgbClr val="FF2B2A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3"/>
          <p:cNvSpPr/>
          <p:nvPr/>
        </p:nvSpPr>
        <p:spPr>
          <a:xfrm>
            <a:off x="5524500" y="2108199"/>
            <a:ext cx="1138767" cy="1138767"/>
          </a:xfrm>
          <a:prstGeom prst="ellipse">
            <a:avLst/>
          </a:pr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01</a:t>
            </a:r>
            <a:endParaRPr/>
          </a:p>
        </p:txBody>
      </p:sp>
      <p:sp>
        <p:nvSpPr>
          <p:cNvPr id="295" name="Google Shape;295;p13"/>
          <p:cNvSpPr txBox="1"/>
          <p:nvPr/>
        </p:nvSpPr>
        <p:spPr>
          <a:xfrm>
            <a:off x="7857895" y="3246966"/>
            <a:ext cx="4102623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Альтернативні котли та паливо для них</a:t>
            </a:r>
            <a:endParaRPr/>
          </a:p>
        </p:txBody>
      </p:sp>
      <p:sp>
        <p:nvSpPr>
          <p:cNvPr id="296" name="Google Shape;296;p13"/>
          <p:cNvSpPr txBox="1"/>
          <p:nvPr/>
        </p:nvSpPr>
        <p:spPr>
          <a:xfrm>
            <a:off x="264688" y="1808858"/>
            <a:ext cx="509051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Скло та послуги з встановлення вікон</a:t>
            </a:r>
            <a:endParaRPr sz="3600" b="1">
              <a:solidFill>
                <a:srgbClr val="FF2B2A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3"/>
          <p:cNvSpPr txBox="1"/>
          <p:nvPr/>
        </p:nvSpPr>
        <p:spPr>
          <a:xfrm>
            <a:off x="-205991" y="4659925"/>
            <a:ext cx="3985172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b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Будматеріали й дотичні сфери</a:t>
            </a:r>
            <a:endParaRPr sz="3400" b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3"/>
          <p:cNvSpPr txBox="1"/>
          <p:nvPr/>
        </p:nvSpPr>
        <p:spPr>
          <a:xfrm>
            <a:off x="772570" y="269951"/>
            <a:ext cx="1043841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ІДЕЇ ДЛЯ БІЗНЕСУ В УМОВАХ ВІЙСЬКОВОГО СТАНУ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oogle Shape;304;p14"/>
          <p:cNvGrpSpPr/>
          <p:nvPr/>
        </p:nvGrpSpPr>
        <p:grpSpPr>
          <a:xfrm>
            <a:off x="3979334" y="2203450"/>
            <a:ext cx="4138084" cy="3475567"/>
            <a:chOff x="2984500" y="1550987"/>
            <a:chExt cx="3103563" cy="2606675"/>
          </a:xfrm>
        </p:grpSpPr>
        <p:sp>
          <p:nvSpPr>
            <p:cNvPr id="305" name="Google Shape;305;p14"/>
            <p:cNvSpPr/>
            <p:nvPr/>
          </p:nvSpPr>
          <p:spPr>
            <a:xfrm>
              <a:off x="2984500" y="1550987"/>
              <a:ext cx="3103563" cy="2606675"/>
            </a:xfrm>
            <a:custGeom>
              <a:avLst/>
              <a:gdLst/>
              <a:ahLst/>
              <a:cxnLst/>
              <a:rect l="l" t="t" r="r" b="b"/>
              <a:pathLst>
                <a:path w="825" h="693" extrusionOk="0">
                  <a:moveTo>
                    <a:pt x="78" y="693"/>
                  </a:moveTo>
                  <a:cubicBezTo>
                    <a:pt x="23" y="693"/>
                    <a:pt x="0" y="655"/>
                    <a:pt x="28" y="609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90" y="0"/>
                    <a:pt x="435" y="0"/>
                    <a:pt x="463" y="46"/>
                  </a:cubicBezTo>
                  <a:cubicBezTo>
                    <a:pt x="798" y="609"/>
                    <a:pt x="798" y="609"/>
                    <a:pt x="798" y="609"/>
                  </a:cubicBezTo>
                  <a:cubicBezTo>
                    <a:pt x="825" y="655"/>
                    <a:pt x="803" y="693"/>
                    <a:pt x="748" y="693"/>
                  </a:cubicBezTo>
                  <a:lnTo>
                    <a:pt x="78" y="69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4"/>
            <p:cNvSpPr/>
            <p:nvPr/>
          </p:nvSpPr>
          <p:spPr>
            <a:xfrm>
              <a:off x="3451225" y="2058987"/>
              <a:ext cx="2170113" cy="1824038"/>
            </a:xfrm>
            <a:custGeom>
              <a:avLst/>
              <a:gdLst/>
              <a:ahLst/>
              <a:cxnLst/>
              <a:rect l="l" t="t" r="r" b="b"/>
              <a:pathLst>
                <a:path w="577" h="485" extrusionOk="0">
                  <a:moveTo>
                    <a:pt x="54" y="485"/>
                  </a:moveTo>
                  <a:cubicBezTo>
                    <a:pt x="16" y="485"/>
                    <a:pt x="0" y="459"/>
                    <a:pt x="19" y="427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73" y="0"/>
                    <a:pt x="305" y="0"/>
                    <a:pt x="324" y="33"/>
                  </a:cubicBezTo>
                  <a:cubicBezTo>
                    <a:pt x="558" y="427"/>
                    <a:pt x="558" y="427"/>
                    <a:pt x="558" y="427"/>
                  </a:cubicBezTo>
                  <a:cubicBezTo>
                    <a:pt x="577" y="459"/>
                    <a:pt x="562" y="485"/>
                    <a:pt x="523" y="485"/>
                  </a:cubicBezTo>
                  <a:lnTo>
                    <a:pt x="54" y="48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" name="Google Shape;307;p14"/>
          <p:cNvSpPr/>
          <p:nvPr/>
        </p:nvSpPr>
        <p:spPr>
          <a:xfrm>
            <a:off x="6426200" y="3583517"/>
            <a:ext cx="1329267" cy="1615017"/>
          </a:xfrm>
          <a:custGeom>
            <a:avLst/>
            <a:gdLst/>
            <a:ahLst/>
            <a:cxnLst/>
            <a:rect l="l" t="t" r="r" b="b"/>
            <a:pathLst>
              <a:path w="628" h="763" extrusionOk="0">
                <a:moveTo>
                  <a:pt x="628" y="580"/>
                </a:moveTo>
                <a:lnTo>
                  <a:pt x="294" y="45"/>
                </a:lnTo>
                <a:lnTo>
                  <a:pt x="62" y="0"/>
                </a:lnTo>
                <a:lnTo>
                  <a:pt x="0" y="230"/>
                </a:lnTo>
                <a:lnTo>
                  <a:pt x="334" y="763"/>
                </a:lnTo>
                <a:lnTo>
                  <a:pt x="628" y="58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4"/>
          <p:cNvSpPr/>
          <p:nvPr/>
        </p:nvSpPr>
        <p:spPr>
          <a:xfrm>
            <a:off x="4872567" y="2815166"/>
            <a:ext cx="1337733" cy="1606551"/>
          </a:xfrm>
          <a:custGeom>
            <a:avLst/>
            <a:gdLst/>
            <a:ahLst/>
            <a:cxnLst/>
            <a:rect l="l" t="t" r="r" b="b"/>
            <a:pathLst>
              <a:path w="632" h="759" extrusionOk="0">
                <a:moveTo>
                  <a:pt x="632" y="187"/>
                </a:moveTo>
                <a:lnTo>
                  <a:pt x="291" y="718"/>
                </a:lnTo>
                <a:lnTo>
                  <a:pt x="59" y="759"/>
                </a:lnTo>
                <a:lnTo>
                  <a:pt x="0" y="531"/>
                </a:lnTo>
                <a:lnTo>
                  <a:pt x="339" y="0"/>
                </a:lnTo>
                <a:lnTo>
                  <a:pt x="632" y="187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4"/>
          <p:cNvSpPr/>
          <p:nvPr/>
        </p:nvSpPr>
        <p:spPr>
          <a:xfrm>
            <a:off x="4927601" y="4978399"/>
            <a:ext cx="1674284" cy="732367"/>
          </a:xfrm>
          <a:custGeom>
            <a:avLst/>
            <a:gdLst/>
            <a:ahLst/>
            <a:cxnLst/>
            <a:rect l="l" t="t" r="r" b="b"/>
            <a:pathLst>
              <a:path w="791" h="346" extrusionOk="0">
                <a:moveTo>
                  <a:pt x="0" y="346"/>
                </a:moveTo>
                <a:lnTo>
                  <a:pt x="630" y="346"/>
                </a:lnTo>
                <a:lnTo>
                  <a:pt x="791" y="173"/>
                </a:lnTo>
                <a:lnTo>
                  <a:pt x="630" y="0"/>
                </a:lnTo>
                <a:lnTo>
                  <a:pt x="0" y="0"/>
                </a:lnTo>
                <a:lnTo>
                  <a:pt x="0" y="346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4"/>
          <p:cNvSpPr/>
          <p:nvPr/>
        </p:nvSpPr>
        <p:spPr>
          <a:xfrm>
            <a:off x="6891868" y="4605867"/>
            <a:ext cx="1463040" cy="1463040"/>
          </a:xfrm>
          <a:prstGeom prst="ellipse">
            <a:avLst/>
          </a:prstGeom>
          <a:solidFill>
            <a:srgbClr val="3EB8CD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4"/>
          <p:cNvSpPr/>
          <p:nvPr/>
        </p:nvSpPr>
        <p:spPr>
          <a:xfrm>
            <a:off x="7051888" y="4764828"/>
            <a:ext cx="1143000" cy="1145117"/>
          </a:xfrm>
          <a:prstGeom prst="ellipse">
            <a:avLst/>
          </a:pr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06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4"/>
          <p:cNvSpPr/>
          <p:nvPr/>
        </p:nvSpPr>
        <p:spPr>
          <a:xfrm>
            <a:off x="3824664" y="4605867"/>
            <a:ext cx="1463040" cy="1463040"/>
          </a:xfrm>
          <a:prstGeom prst="ellipse">
            <a:avLst/>
          </a:prstGeom>
          <a:solidFill>
            <a:srgbClr val="85C401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4"/>
          <p:cNvSpPr/>
          <p:nvPr/>
        </p:nvSpPr>
        <p:spPr>
          <a:xfrm>
            <a:off x="3986801" y="4764828"/>
            <a:ext cx="1138767" cy="1145117"/>
          </a:xfrm>
          <a:prstGeom prst="ellipse">
            <a:avLst/>
          </a:pr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05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4"/>
          <p:cNvSpPr/>
          <p:nvPr/>
        </p:nvSpPr>
        <p:spPr>
          <a:xfrm>
            <a:off x="5363469" y="1947335"/>
            <a:ext cx="1458712" cy="1460496"/>
          </a:xfrm>
          <a:prstGeom prst="ellipse">
            <a:avLst/>
          </a:prstGeom>
          <a:solidFill>
            <a:srgbClr val="FF2B2A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4"/>
          <p:cNvSpPr/>
          <p:nvPr/>
        </p:nvSpPr>
        <p:spPr>
          <a:xfrm>
            <a:off x="5524500" y="2108199"/>
            <a:ext cx="1138767" cy="1138767"/>
          </a:xfrm>
          <a:prstGeom prst="ellipse">
            <a:avLst/>
          </a:pr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04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4"/>
          <p:cNvSpPr txBox="1"/>
          <p:nvPr/>
        </p:nvSpPr>
        <p:spPr>
          <a:xfrm>
            <a:off x="7890672" y="3177295"/>
            <a:ext cx="410262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Військовий одяг, взуття, аксесуари</a:t>
            </a:r>
            <a:endParaRPr sz="36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264688" y="1808858"/>
            <a:ext cx="5090514" cy="131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Послуги </a:t>
            </a:r>
            <a:endParaRPr/>
          </a:p>
          <a:p>
            <a:pPr marL="0" marR="0" lvl="0" indent="0" algn="ctr" rtl="0">
              <a:spcBef>
                <a:spcPts val="72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архітекторів</a:t>
            </a:r>
            <a:endParaRPr sz="3600" b="1">
              <a:solidFill>
                <a:srgbClr val="FF2B2A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4"/>
          <p:cNvSpPr txBox="1"/>
          <p:nvPr/>
        </p:nvSpPr>
        <p:spPr>
          <a:xfrm>
            <a:off x="-83308" y="4659925"/>
            <a:ext cx="3985172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Відновлення історичних пам’яток</a:t>
            </a:r>
            <a:endParaRPr sz="3600" b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772570" y="269951"/>
            <a:ext cx="1043841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ІДЕЇ ДЛЯ БІЗНЕСУ В УМОВАХ ВІЙСЬКОВОГО СТАНУ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oogle Shape;325;p15"/>
          <p:cNvGrpSpPr/>
          <p:nvPr/>
        </p:nvGrpSpPr>
        <p:grpSpPr>
          <a:xfrm>
            <a:off x="3979334" y="2203450"/>
            <a:ext cx="4138084" cy="3475567"/>
            <a:chOff x="2984500" y="1550987"/>
            <a:chExt cx="3103563" cy="2606675"/>
          </a:xfrm>
        </p:grpSpPr>
        <p:sp>
          <p:nvSpPr>
            <p:cNvPr id="326" name="Google Shape;326;p15"/>
            <p:cNvSpPr/>
            <p:nvPr/>
          </p:nvSpPr>
          <p:spPr>
            <a:xfrm>
              <a:off x="2984500" y="1550987"/>
              <a:ext cx="3103563" cy="2606675"/>
            </a:xfrm>
            <a:custGeom>
              <a:avLst/>
              <a:gdLst/>
              <a:ahLst/>
              <a:cxnLst/>
              <a:rect l="l" t="t" r="r" b="b"/>
              <a:pathLst>
                <a:path w="825" h="693" extrusionOk="0">
                  <a:moveTo>
                    <a:pt x="78" y="693"/>
                  </a:moveTo>
                  <a:cubicBezTo>
                    <a:pt x="23" y="693"/>
                    <a:pt x="0" y="655"/>
                    <a:pt x="28" y="609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90" y="0"/>
                    <a:pt x="435" y="0"/>
                    <a:pt x="463" y="46"/>
                  </a:cubicBezTo>
                  <a:cubicBezTo>
                    <a:pt x="798" y="609"/>
                    <a:pt x="798" y="609"/>
                    <a:pt x="798" y="609"/>
                  </a:cubicBezTo>
                  <a:cubicBezTo>
                    <a:pt x="825" y="655"/>
                    <a:pt x="803" y="693"/>
                    <a:pt x="748" y="693"/>
                  </a:cubicBezTo>
                  <a:lnTo>
                    <a:pt x="78" y="69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3451225" y="2058987"/>
              <a:ext cx="2170113" cy="1824038"/>
            </a:xfrm>
            <a:custGeom>
              <a:avLst/>
              <a:gdLst/>
              <a:ahLst/>
              <a:cxnLst/>
              <a:rect l="l" t="t" r="r" b="b"/>
              <a:pathLst>
                <a:path w="577" h="485" extrusionOk="0">
                  <a:moveTo>
                    <a:pt x="54" y="485"/>
                  </a:moveTo>
                  <a:cubicBezTo>
                    <a:pt x="16" y="485"/>
                    <a:pt x="0" y="459"/>
                    <a:pt x="19" y="427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73" y="0"/>
                    <a:pt x="305" y="0"/>
                    <a:pt x="324" y="33"/>
                  </a:cubicBezTo>
                  <a:cubicBezTo>
                    <a:pt x="558" y="427"/>
                    <a:pt x="558" y="427"/>
                    <a:pt x="558" y="427"/>
                  </a:cubicBezTo>
                  <a:cubicBezTo>
                    <a:pt x="577" y="459"/>
                    <a:pt x="562" y="485"/>
                    <a:pt x="523" y="485"/>
                  </a:cubicBezTo>
                  <a:lnTo>
                    <a:pt x="54" y="48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8" name="Google Shape;328;p15"/>
          <p:cNvSpPr/>
          <p:nvPr/>
        </p:nvSpPr>
        <p:spPr>
          <a:xfrm>
            <a:off x="6426200" y="3583517"/>
            <a:ext cx="1329267" cy="1615017"/>
          </a:xfrm>
          <a:custGeom>
            <a:avLst/>
            <a:gdLst/>
            <a:ahLst/>
            <a:cxnLst/>
            <a:rect l="l" t="t" r="r" b="b"/>
            <a:pathLst>
              <a:path w="628" h="763" extrusionOk="0">
                <a:moveTo>
                  <a:pt x="628" y="580"/>
                </a:moveTo>
                <a:lnTo>
                  <a:pt x="294" y="45"/>
                </a:lnTo>
                <a:lnTo>
                  <a:pt x="62" y="0"/>
                </a:lnTo>
                <a:lnTo>
                  <a:pt x="0" y="230"/>
                </a:lnTo>
                <a:lnTo>
                  <a:pt x="334" y="763"/>
                </a:lnTo>
                <a:lnTo>
                  <a:pt x="628" y="58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5"/>
          <p:cNvSpPr/>
          <p:nvPr/>
        </p:nvSpPr>
        <p:spPr>
          <a:xfrm>
            <a:off x="4872567" y="2815166"/>
            <a:ext cx="1337733" cy="1606551"/>
          </a:xfrm>
          <a:custGeom>
            <a:avLst/>
            <a:gdLst/>
            <a:ahLst/>
            <a:cxnLst/>
            <a:rect l="l" t="t" r="r" b="b"/>
            <a:pathLst>
              <a:path w="632" h="759" extrusionOk="0">
                <a:moveTo>
                  <a:pt x="632" y="187"/>
                </a:moveTo>
                <a:lnTo>
                  <a:pt x="291" y="718"/>
                </a:lnTo>
                <a:lnTo>
                  <a:pt x="59" y="759"/>
                </a:lnTo>
                <a:lnTo>
                  <a:pt x="0" y="531"/>
                </a:lnTo>
                <a:lnTo>
                  <a:pt x="339" y="0"/>
                </a:lnTo>
                <a:lnTo>
                  <a:pt x="632" y="187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5"/>
          <p:cNvSpPr/>
          <p:nvPr/>
        </p:nvSpPr>
        <p:spPr>
          <a:xfrm>
            <a:off x="4927601" y="4978399"/>
            <a:ext cx="1674284" cy="732367"/>
          </a:xfrm>
          <a:custGeom>
            <a:avLst/>
            <a:gdLst/>
            <a:ahLst/>
            <a:cxnLst/>
            <a:rect l="l" t="t" r="r" b="b"/>
            <a:pathLst>
              <a:path w="791" h="346" extrusionOk="0">
                <a:moveTo>
                  <a:pt x="0" y="346"/>
                </a:moveTo>
                <a:lnTo>
                  <a:pt x="630" y="346"/>
                </a:lnTo>
                <a:lnTo>
                  <a:pt x="791" y="173"/>
                </a:lnTo>
                <a:lnTo>
                  <a:pt x="630" y="0"/>
                </a:lnTo>
                <a:lnTo>
                  <a:pt x="0" y="0"/>
                </a:lnTo>
                <a:lnTo>
                  <a:pt x="0" y="346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5"/>
          <p:cNvSpPr/>
          <p:nvPr/>
        </p:nvSpPr>
        <p:spPr>
          <a:xfrm>
            <a:off x="6891868" y="4605867"/>
            <a:ext cx="1463040" cy="1463040"/>
          </a:xfrm>
          <a:prstGeom prst="ellipse">
            <a:avLst/>
          </a:prstGeom>
          <a:solidFill>
            <a:srgbClr val="3EB8CD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5"/>
          <p:cNvSpPr/>
          <p:nvPr/>
        </p:nvSpPr>
        <p:spPr>
          <a:xfrm>
            <a:off x="7051888" y="4764828"/>
            <a:ext cx="1143000" cy="1145117"/>
          </a:xfrm>
          <a:prstGeom prst="ellipse">
            <a:avLst/>
          </a:pr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09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5"/>
          <p:cNvSpPr/>
          <p:nvPr/>
        </p:nvSpPr>
        <p:spPr>
          <a:xfrm>
            <a:off x="3824664" y="4605867"/>
            <a:ext cx="1463040" cy="1463040"/>
          </a:xfrm>
          <a:prstGeom prst="ellipse">
            <a:avLst/>
          </a:prstGeom>
          <a:solidFill>
            <a:srgbClr val="85C401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5"/>
          <p:cNvSpPr/>
          <p:nvPr/>
        </p:nvSpPr>
        <p:spPr>
          <a:xfrm>
            <a:off x="3986801" y="4764828"/>
            <a:ext cx="1138767" cy="1145117"/>
          </a:xfrm>
          <a:prstGeom prst="ellipse">
            <a:avLst/>
          </a:pr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08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5"/>
          <p:cNvSpPr/>
          <p:nvPr/>
        </p:nvSpPr>
        <p:spPr>
          <a:xfrm>
            <a:off x="5363469" y="1947335"/>
            <a:ext cx="1458712" cy="1460496"/>
          </a:xfrm>
          <a:prstGeom prst="ellipse">
            <a:avLst/>
          </a:prstGeom>
          <a:solidFill>
            <a:srgbClr val="FF2B2A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5"/>
          <p:cNvSpPr/>
          <p:nvPr/>
        </p:nvSpPr>
        <p:spPr>
          <a:xfrm>
            <a:off x="5524500" y="2108199"/>
            <a:ext cx="1138767" cy="1138767"/>
          </a:xfrm>
          <a:prstGeom prst="ellipse">
            <a:avLst/>
          </a:pr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07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5"/>
          <p:cNvSpPr txBox="1"/>
          <p:nvPr/>
        </p:nvSpPr>
        <p:spPr>
          <a:xfrm>
            <a:off x="7986020" y="2940530"/>
            <a:ext cx="4102623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Аналоги російських ІТ-програм, що пішли з українського ринку</a:t>
            </a:r>
            <a:endParaRPr/>
          </a:p>
        </p:txBody>
      </p:sp>
      <p:sp>
        <p:nvSpPr>
          <p:cNvPr id="338" name="Google Shape;338;p15"/>
          <p:cNvSpPr txBox="1"/>
          <p:nvPr/>
        </p:nvSpPr>
        <p:spPr>
          <a:xfrm>
            <a:off x="234220" y="2117722"/>
            <a:ext cx="5090514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Харчі тривалого зберігання</a:t>
            </a:r>
            <a:endParaRPr sz="3400" b="1">
              <a:solidFill>
                <a:srgbClr val="FF2B2A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5"/>
          <p:cNvSpPr txBox="1"/>
          <p:nvPr/>
        </p:nvSpPr>
        <p:spPr>
          <a:xfrm>
            <a:off x="-83308" y="4659925"/>
            <a:ext cx="3985172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600" b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Кібербезпека, хмарні сховища й цифрові послуги</a:t>
            </a:r>
            <a:endParaRPr sz="3600" b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5"/>
          <p:cNvSpPr txBox="1"/>
          <p:nvPr/>
        </p:nvSpPr>
        <p:spPr>
          <a:xfrm>
            <a:off x="829170" y="355791"/>
            <a:ext cx="1043841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ІДЕЇ ДЛЯ БІЗНЕСУ В УМОВАХ ВІЙСЬКОВОГО СТАНУ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" name="Google Shape;346;p16"/>
          <p:cNvGrpSpPr/>
          <p:nvPr/>
        </p:nvGrpSpPr>
        <p:grpSpPr>
          <a:xfrm>
            <a:off x="3979334" y="2203450"/>
            <a:ext cx="4138084" cy="3475567"/>
            <a:chOff x="2984500" y="1550987"/>
            <a:chExt cx="3103563" cy="2606675"/>
          </a:xfrm>
        </p:grpSpPr>
        <p:sp>
          <p:nvSpPr>
            <p:cNvPr id="347" name="Google Shape;347;p16"/>
            <p:cNvSpPr/>
            <p:nvPr/>
          </p:nvSpPr>
          <p:spPr>
            <a:xfrm>
              <a:off x="2984500" y="1550987"/>
              <a:ext cx="3103563" cy="2606675"/>
            </a:xfrm>
            <a:custGeom>
              <a:avLst/>
              <a:gdLst/>
              <a:ahLst/>
              <a:cxnLst/>
              <a:rect l="l" t="t" r="r" b="b"/>
              <a:pathLst>
                <a:path w="825" h="693" extrusionOk="0">
                  <a:moveTo>
                    <a:pt x="78" y="693"/>
                  </a:moveTo>
                  <a:cubicBezTo>
                    <a:pt x="23" y="693"/>
                    <a:pt x="0" y="655"/>
                    <a:pt x="28" y="609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90" y="0"/>
                    <a:pt x="435" y="0"/>
                    <a:pt x="463" y="46"/>
                  </a:cubicBezTo>
                  <a:cubicBezTo>
                    <a:pt x="798" y="609"/>
                    <a:pt x="798" y="609"/>
                    <a:pt x="798" y="609"/>
                  </a:cubicBezTo>
                  <a:cubicBezTo>
                    <a:pt x="825" y="655"/>
                    <a:pt x="803" y="693"/>
                    <a:pt x="748" y="693"/>
                  </a:cubicBezTo>
                  <a:lnTo>
                    <a:pt x="78" y="69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6"/>
            <p:cNvSpPr/>
            <p:nvPr/>
          </p:nvSpPr>
          <p:spPr>
            <a:xfrm>
              <a:off x="3451225" y="2058987"/>
              <a:ext cx="2170113" cy="1824038"/>
            </a:xfrm>
            <a:custGeom>
              <a:avLst/>
              <a:gdLst/>
              <a:ahLst/>
              <a:cxnLst/>
              <a:rect l="l" t="t" r="r" b="b"/>
              <a:pathLst>
                <a:path w="577" h="485" extrusionOk="0">
                  <a:moveTo>
                    <a:pt x="54" y="485"/>
                  </a:moveTo>
                  <a:cubicBezTo>
                    <a:pt x="16" y="485"/>
                    <a:pt x="0" y="459"/>
                    <a:pt x="19" y="427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73" y="0"/>
                    <a:pt x="305" y="0"/>
                    <a:pt x="324" y="33"/>
                  </a:cubicBezTo>
                  <a:cubicBezTo>
                    <a:pt x="558" y="427"/>
                    <a:pt x="558" y="427"/>
                    <a:pt x="558" y="427"/>
                  </a:cubicBezTo>
                  <a:cubicBezTo>
                    <a:pt x="577" y="459"/>
                    <a:pt x="562" y="485"/>
                    <a:pt x="523" y="485"/>
                  </a:cubicBezTo>
                  <a:lnTo>
                    <a:pt x="54" y="48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16"/>
          <p:cNvSpPr/>
          <p:nvPr/>
        </p:nvSpPr>
        <p:spPr>
          <a:xfrm>
            <a:off x="6426200" y="3583517"/>
            <a:ext cx="1329267" cy="1615017"/>
          </a:xfrm>
          <a:custGeom>
            <a:avLst/>
            <a:gdLst/>
            <a:ahLst/>
            <a:cxnLst/>
            <a:rect l="l" t="t" r="r" b="b"/>
            <a:pathLst>
              <a:path w="628" h="763" extrusionOk="0">
                <a:moveTo>
                  <a:pt x="628" y="580"/>
                </a:moveTo>
                <a:lnTo>
                  <a:pt x="294" y="45"/>
                </a:lnTo>
                <a:lnTo>
                  <a:pt x="62" y="0"/>
                </a:lnTo>
                <a:lnTo>
                  <a:pt x="0" y="230"/>
                </a:lnTo>
                <a:lnTo>
                  <a:pt x="334" y="763"/>
                </a:lnTo>
                <a:lnTo>
                  <a:pt x="628" y="58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6"/>
          <p:cNvSpPr/>
          <p:nvPr/>
        </p:nvSpPr>
        <p:spPr>
          <a:xfrm>
            <a:off x="4872567" y="2815166"/>
            <a:ext cx="1337733" cy="1606551"/>
          </a:xfrm>
          <a:custGeom>
            <a:avLst/>
            <a:gdLst/>
            <a:ahLst/>
            <a:cxnLst/>
            <a:rect l="l" t="t" r="r" b="b"/>
            <a:pathLst>
              <a:path w="632" h="759" extrusionOk="0">
                <a:moveTo>
                  <a:pt x="632" y="187"/>
                </a:moveTo>
                <a:lnTo>
                  <a:pt x="291" y="718"/>
                </a:lnTo>
                <a:lnTo>
                  <a:pt x="59" y="759"/>
                </a:lnTo>
                <a:lnTo>
                  <a:pt x="0" y="531"/>
                </a:lnTo>
                <a:lnTo>
                  <a:pt x="339" y="0"/>
                </a:lnTo>
                <a:lnTo>
                  <a:pt x="632" y="187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6"/>
          <p:cNvSpPr/>
          <p:nvPr/>
        </p:nvSpPr>
        <p:spPr>
          <a:xfrm>
            <a:off x="4927601" y="4978399"/>
            <a:ext cx="1674284" cy="732367"/>
          </a:xfrm>
          <a:custGeom>
            <a:avLst/>
            <a:gdLst/>
            <a:ahLst/>
            <a:cxnLst/>
            <a:rect l="l" t="t" r="r" b="b"/>
            <a:pathLst>
              <a:path w="791" h="346" extrusionOk="0">
                <a:moveTo>
                  <a:pt x="0" y="346"/>
                </a:moveTo>
                <a:lnTo>
                  <a:pt x="630" y="346"/>
                </a:lnTo>
                <a:lnTo>
                  <a:pt x="791" y="173"/>
                </a:lnTo>
                <a:lnTo>
                  <a:pt x="630" y="0"/>
                </a:lnTo>
                <a:lnTo>
                  <a:pt x="0" y="0"/>
                </a:lnTo>
                <a:lnTo>
                  <a:pt x="0" y="346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6"/>
          <p:cNvSpPr/>
          <p:nvPr/>
        </p:nvSpPr>
        <p:spPr>
          <a:xfrm>
            <a:off x="6891868" y="4605867"/>
            <a:ext cx="1463040" cy="1463040"/>
          </a:xfrm>
          <a:prstGeom prst="ellipse">
            <a:avLst/>
          </a:prstGeom>
          <a:solidFill>
            <a:srgbClr val="3EB8CD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6"/>
          <p:cNvSpPr/>
          <p:nvPr/>
        </p:nvSpPr>
        <p:spPr>
          <a:xfrm>
            <a:off x="7051888" y="4764828"/>
            <a:ext cx="1143000" cy="1145117"/>
          </a:xfrm>
          <a:prstGeom prst="ellipse">
            <a:avLst/>
          </a:prstGeom>
          <a:solidFill>
            <a:srgbClr val="3EB8CD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12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6"/>
          <p:cNvSpPr/>
          <p:nvPr/>
        </p:nvSpPr>
        <p:spPr>
          <a:xfrm>
            <a:off x="3824664" y="4605867"/>
            <a:ext cx="1463040" cy="1463040"/>
          </a:xfrm>
          <a:prstGeom prst="ellipse">
            <a:avLst/>
          </a:prstGeom>
          <a:solidFill>
            <a:srgbClr val="85C401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6"/>
          <p:cNvSpPr/>
          <p:nvPr/>
        </p:nvSpPr>
        <p:spPr>
          <a:xfrm>
            <a:off x="3986801" y="4764828"/>
            <a:ext cx="1138767" cy="1145117"/>
          </a:xfrm>
          <a:prstGeom prst="ellipse">
            <a:avLst/>
          </a:prstGeom>
          <a:solidFill>
            <a:srgbClr val="85C40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6"/>
          <p:cNvSpPr/>
          <p:nvPr/>
        </p:nvSpPr>
        <p:spPr>
          <a:xfrm>
            <a:off x="5363469" y="1947335"/>
            <a:ext cx="1458712" cy="1460496"/>
          </a:xfrm>
          <a:prstGeom prst="ellipse">
            <a:avLst/>
          </a:prstGeom>
          <a:solidFill>
            <a:srgbClr val="FF2B2A">
              <a:alpha val="29803"/>
            </a:srgbClr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6"/>
          <p:cNvSpPr/>
          <p:nvPr/>
        </p:nvSpPr>
        <p:spPr>
          <a:xfrm>
            <a:off x="5524500" y="2108199"/>
            <a:ext cx="1138767" cy="1138767"/>
          </a:xfrm>
          <a:prstGeom prst="ellipse">
            <a:avLst/>
          </a:prstGeom>
          <a:solidFill>
            <a:srgbClr val="FF2B2A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32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6"/>
          <p:cNvSpPr txBox="1"/>
          <p:nvPr/>
        </p:nvSpPr>
        <p:spPr>
          <a:xfrm>
            <a:off x="7890672" y="3177295"/>
            <a:ext cx="410262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Альтернативна енергетика</a:t>
            </a:r>
            <a:endParaRPr sz="36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6"/>
          <p:cNvSpPr txBox="1"/>
          <p:nvPr/>
        </p:nvSpPr>
        <p:spPr>
          <a:xfrm>
            <a:off x="234220" y="2117722"/>
            <a:ext cx="5090514" cy="131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Психологічна </a:t>
            </a:r>
            <a:endParaRPr/>
          </a:p>
          <a:p>
            <a:pPr marL="0" marR="0" lvl="0" indent="0" algn="ctr" rtl="0">
              <a:spcBef>
                <a:spcPts val="72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2B2A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підтримка</a:t>
            </a:r>
            <a:endParaRPr sz="3600" b="1">
              <a:solidFill>
                <a:srgbClr val="FF2B2A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6"/>
          <p:cNvSpPr txBox="1"/>
          <p:nvPr/>
        </p:nvSpPr>
        <p:spPr>
          <a:xfrm>
            <a:off x="-509078" y="4781442"/>
            <a:ext cx="398517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600" b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СТО й шиномонтажі</a:t>
            </a:r>
            <a:endParaRPr sz="3600" b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6"/>
          <p:cNvSpPr txBox="1"/>
          <p:nvPr/>
        </p:nvSpPr>
        <p:spPr>
          <a:xfrm>
            <a:off x="772570" y="269951"/>
            <a:ext cx="1043841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ІДЕЇ ДЛЯ БІЗНЕСУ В УМОВАХ ВІЙСЬКОВОГО СТАНУ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7876" y="2512901"/>
            <a:ext cx="5855528" cy="4684422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17"/>
          <p:cNvSpPr txBox="1"/>
          <p:nvPr/>
        </p:nvSpPr>
        <p:spPr>
          <a:xfrm>
            <a:off x="1352803" y="212527"/>
            <a:ext cx="1144595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libri"/>
                <a:ea typeface="Calibri"/>
                <a:cs typeface="Calibri"/>
                <a:sym typeface="Calibri"/>
              </a:rPr>
              <a:t>ХТО ЗМІГ ЗАРОБИТИ НА СВОЇХ ІДЕЯХ?</a:t>
            </a:r>
            <a:endParaRPr sz="4400" b="1">
              <a:solidFill>
                <a:srgbClr val="5659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17"/>
          <p:cNvSpPr txBox="1"/>
          <p:nvPr/>
        </p:nvSpPr>
        <p:spPr>
          <a:xfrm>
            <a:off x="9380092" y="4052558"/>
            <a:ext cx="2606260" cy="430887"/>
          </a:xfrm>
          <a:prstGeom prst="rect">
            <a:avLst/>
          </a:prstGeom>
          <a:solidFill>
            <a:schemeClr val="lt1">
              <a:alpha val="24705"/>
            </a:schemeClr>
          </a:solidFill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4781CB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МІШЕЛЬ ФЕРРЕРО</a:t>
            </a:r>
            <a:endParaRPr sz="2400" b="1">
              <a:solidFill>
                <a:srgbClr val="4781CB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17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7" descr="download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92621" y="827051"/>
            <a:ext cx="2606260" cy="3089856"/>
          </a:xfrm>
          <a:prstGeom prst="ellipse">
            <a:avLst/>
          </a:prstGeom>
          <a:noFill/>
          <a:ln>
            <a:noFill/>
          </a:ln>
        </p:spPr>
      </p:pic>
      <p:sp>
        <p:nvSpPr>
          <p:cNvPr id="372" name="Google Shape;372;p17"/>
          <p:cNvSpPr/>
          <p:nvPr/>
        </p:nvSpPr>
        <p:spPr>
          <a:xfrm>
            <a:off x="289077" y="1339749"/>
            <a:ext cx="4637600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uk-UA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Мішель </a:t>
            </a:r>
            <a:r>
              <a:rPr lang="uk-UA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Ферреро</a:t>
            </a:r>
            <a:r>
              <a:rPr lang="uk-UA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і його сім’я, відомий брендами </a:t>
            </a:r>
            <a:r>
              <a:rPr lang="uk-UA" sz="3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Ferrero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3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Rocher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uk-UA" sz="3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Nutella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uk-UA" sz="3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Kinder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3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Eggs</a:t>
            </a:r>
            <a:r>
              <a:rPr lang="uk-UA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і ін., - один з найкрупніших виробників шоколаду в Європі. </a:t>
            </a:r>
            <a:endParaRPr lang="uk-UA"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</a:p>
        </p:txBody>
      </p:sp>
      <p:sp>
        <p:nvSpPr>
          <p:cNvPr id="373" name="Google Shape;373;p17"/>
          <p:cNvSpPr/>
          <p:nvPr/>
        </p:nvSpPr>
        <p:spPr>
          <a:xfrm>
            <a:off x="5019867" y="1009343"/>
            <a:ext cx="4490916" cy="310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Усесвітню популярність і перші 10 млрд. доларів принесла йому ідея зробити шоколад частиною сніданку, продаючи шоколадне масло для тостів або бутербродів. </a:t>
            </a:r>
            <a:endParaRPr lang="uk-UA" dirty="0"/>
          </a:p>
        </p:txBody>
      </p:sp>
      <p:pic>
        <p:nvPicPr>
          <p:cNvPr id="374" name="Google Shape;374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86892" y="4515296"/>
            <a:ext cx="3055731" cy="2356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4408" y="4538871"/>
            <a:ext cx="3284057" cy="202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9"/>
          <p:cNvSpPr txBox="1"/>
          <p:nvPr/>
        </p:nvSpPr>
        <p:spPr>
          <a:xfrm>
            <a:off x="1402680" y="200471"/>
            <a:ext cx="1144595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4781CB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ХТО ЗМІГ ЗАРОБИТИ НА СВОЇХ ІДЕЯХ?</a:t>
            </a:r>
            <a:endParaRPr sz="4400" b="1">
              <a:solidFill>
                <a:srgbClr val="4781CB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9"/>
          <p:cNvSpPr txBox="1"/>
          <p:nvPr/>
        </p:nvSpPr>
        <p:spPr>
          <a:xfrm>
            <a:off x="8781115" y="3947098"/>
            <a:ext cx="2606260" cy="430887"/>
          </a:xfrm>
          <a:prstGeom prst="rect">
            <a:avLst/>
          </a:prstGeom>
          <a:solidFill>
            <a:schemeClr val="lt1">
              <a:alpha val="24705"/>
            </a:schemeClr>
          </a:solidFill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4781CB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ДЖЕФ БІЗОС</a:t>
            </a:r>
            <a:endParaRPr sz="2400" b="1">
              <a:solidFill>
                <a:srgbClr val="4781CB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5" name="Google Shape;395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19"/>
          <p:cNvSpPr/>
          <p:nvPr/>
        </p:nvSpPr>
        <p:spPr>
          <a:xfrm>
            <a:off x="376844" y="1241734"/>
            <a:ext cx="6068291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Перший офіс </a:t>
            </a:r>
            <a:r>
              <a:rPr lang="uk-UA" sz="2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Джефа</a:t>
            </a:r>
            <a:r>
              <a:rPr lang="uk-UA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2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Бізоса</a:t>
            </a:r>
            <a:r>
              <a:rPr lang="uk-UA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розміщувався в гаражі міста Сієтл.</a:t>
            </a:r>
            <a:endParaRPr lang="uk-UA"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Зараз це найбільший в світі віртуальний магазин Amazon.com.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397" name="Google Shape;397;p19"/>
          <p:cNvSpPr/>
          <p:nvPr/>
        </p:nvSpPr>
        <p:spPr>
          <a:xfrm>
            <a:off x="324450" y="3976878"/>
            <a:ext cx="5705048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 почав свій бізнес працівник Уолл-</a:t>
            </a:r>
            <a:r>
              <a:rPr lang="uk-UA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стріт</a:t>
            </a: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з ідеї продавати книги через Інтернет. </a:t>
            </a:r>
            <a:endParaRPr lang="uk-UA" dirty="0"/>
          </a:p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І досяг успіху: ідея принесла йому 4,4 млрд доларів.</a:t>
            </a:r>
            <a:endParaRPr lang="uk-UA" dirty="0"/>
          </a:p>
        </p:txBody>
      </p:sp>
      <p:pic>
        <p:nvPicPr>
          <p:cNvPr id="398" name="Google Shape;398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1286" y="4898410"/>
            <a:ext cx="5514714" cy="170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68996" y="519740"/>
            <a:ext cx="3830497" cy="3830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0"/>
          <p:cNvSpPr/>
          <p:nvPr/>
        </p:nvSpPr>
        <p:spPr>
          <a:xfrm>
            <a:off x="5951112" y="3897107"/>
            <a:ext cx="289772" cy="550052"/>
          </a:xfrm>
          <a:custGeom>
            <a:avLst/>
            <a:gdLst/>
            <a:ahLst/>
            <a:cxnLst/>
            <a:rect l="l" t="t" r="r" b="b"/>
            <a:pathLst>
              <a:path w="226" h="429" extrusionOk="0">
                <a:moveTo>
                  <a:pt x="118" y="0"/>
                </a:moveTo>
                <a:lnTo>
                  <a:pt x="132" y="7"/>
                </a:lnTo>
                <a:lnTo>
                  <a:pt x="222" y="98"/>
                </a:lnTo>
                <a:lnTo>
                  <a:pt x="226" y="103"/>
                </a:lnTo>
                <a:lnTo>
                  <a:pt x="226" y="106"/>
                </a:lnTo>
                <a:lnTo>
                  <a:pt x="226" y="111"/>
                </a:lnTo>
                <a:lnTo>
                  <a:pt x="222" y="115"/>
                </a:lnTo>
                <a:lnTo>
                  <a:pt x="217" y="118"/>
                </a:lnTo>
                <a:lnTo>
                  <a:pt x="212" y="118"/>
                </a:lnTo>
                <a:lnTo>
                  <a:pt x="161" y="118"/>
                </a:lnTo>
                <a:lnTo>
                  <a:pt x="161" y="383"/>
                </a:lnTo>
                <a:lnTo>
                  <a:pt x="157" y="402"/>
                </a:lnTo>
                <a:lnTo>
                  <a:pt x="149" y="415"/>
                </a:lnTo>
                <a:lnTo>
                  <a:pt x="137" y="424"/>
                </a:lnTo>
                <a:lnTo>
                  <a:pt x="122" y="429"/>
                </a:lnTo>
                <a:lnTo>
                  <a:pt x="104" y="429"/>
                </a:lnTo>
                <a:lnTo>
                  <a:pt x="89" y="424"/>
                </a:lnTo>
                <a:lnTo>
                  <a:pt x="77" y="415"/>
                </a:lnTo>
                <a:lnTo>
                  <a:pt x="69" y="402"/>
                </a:lnTo>
                <a:lnTo>
                  <a:pt x="65" y="383"/>
                </a:lnTo>
                <a:lnTo>
                  <a:pt x="65" y="118"/>
                </a:lnTo>
                <a:lnTo>
                  <a:pt x="16" y="118"/>
                </a:lnTo>
                <a:lnTo>
                  <a:pt x="11" y="118"/>
                </a:lnTo>
                <a:lnTo>
                  <a:pt x="5" y="115"/>
                </a:lnTo>
                <a:lnTo>
                  <a:pt x="2" y="111"/>
                </a:lnTo>
                <a:lnTo>
                  <a:pt x="0" y="108"/>
                </a:lnTo>
                <a:lnTo>
                  <a:pt x="0" y="103"/>
                </a:lnTo>
                <a:lnTo>
                  <a:pt x="2" y="98"/>
                </a:lnTo>
                <a:lnTo>
                  <a:pt x="5" y="93"/>
                </a:lnTo>
                <a:lnTo>
                  <a:pt x="91" y="9"/>
                </a:lnTo>
                <a:lnTo>
                  <a:pt x="104" y="0"/>
                </a:lnTo>
                <a:lnTo>
                  <a:pt x="11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0"/>
          <p:cNvSpPr/>
          <p:nvPr/>
        </p:nvSpPr>
        <p:spPr>
          <a:xfrm>
            <a:off x="6811453" y="4276629"/>
            <a:ext cx="401321" cy="452607"/>
          </a:xfrm>
          <a:custGeom>
            <a:avLst/>
            <a:gdLst/>
            <a:ahLst/>
            <a:cxnLst/>
            <a:rect l="l" t="t" r="r" b="b"/>
            <a:pathLst>
              <a:path w="313" h="353" extrusionOk="0">
                <a:moveTo>
                  <a:pt x="267" y="0"/>
                </a:moveTo>
                <a:lnTo>
                  <a:pt x="282" y="3"/>
                </a:lnTo>
                <a:lnTo>
                  <a:pt x="292" y="12"/>
                </a:lnTo>
                <a:lnTo>
                  <a:pt x="299" y="25"/>
                </a:lnTo>
                <a:lnTo>
                  <a:pt x="313" y="152"/>
                </a:lnTo>
                <a:lnTo>
                  <a:pt x="313" y="157"/>
                </a:lnTo>
                <a:lnTo>
                  <a:pt x="309" y="162"/>
                </a:lnTo>
                <a:lnTo>
                  <a:pt x="306" y="164"/>
                </a:lnTo>
                <a:lnTo>
                  <a:pt x="301" y="166"/>
                </a:lnTo>
                <a:lnTo>
                  <a:pt x="297" y="166"/>
                </a:lnTo>
                <a:lnTo>
                  <a:pt x="292" y="162"/>
                </a:lnTo>
                <a:lnTo>
                  <a:pt x="251" y="130"/>
                </a:lnTo>
                <a:lnTo>
                  <a:pt x="169" y="234"/>
                </a:lnTo>
                <a:lnTo>
                  <a:pt x="86" y="336"/>
                </a:lnTo>
                <a:lnTo>
                  <a:pt x="70" y="350"/>
                </a:lnTo>
                <a:lnTo>
                  <a:pt x="53" y="353"/>
                </a:lnTo>
                <a:lnTo>
                  <a:pt x="34" y="352"/>
                </a:lnTo>
                <a:lnTo>
                  <a:pt x="19" y="342"/>
                </a:lnTo>
                <a:lnTo>
                  <a:pt x="7" y="330"/>
                </a:lnTo>
                <a:lnTo>
                  <a:pt x="0" y="312"/>
                </a:lnTo>
                <a:lnTo>
                  <a:pt x="2" y="294"/>
                </a:lnTo>
                <a:lnTo>
                  <a:pt x="11" y="277"/>
                </a:lnTo>
                <a:lnTo>
                  <a:pt x="94" y="174"/>
                </a:lnTo>
                <a:lnTo>
                  <a:pt x="176" y="70"/>
                </a:lnTo>
                <a:lnTo>
                  <a:pt x="139" y="39"/>
                </a:lnTo>
                <a:lnTo>
                  <a:pt x="135" y="36"/>
                </a:lnTo>
                <a:lnTo>
                  <a:pt x="133" y="31"/>
                </a:lnTo>
                <a:lnTo>
                  <a:pt x="132" y="25"/>
                </a:lnTo>
                <a:lnTo>
                  <a:pt x="133" y="20"/>
                </a:lnTo>
                <a:lnTo>
                  <a:pt x="137" y="17"/>
                </a:lnTo>
                <a:lnTo>
                  <a:pt x="140" y="14"/>
                </a:lnTo>
                <a:lnTo>
                  <a:pt x="145" y="12"/>
                </a:lnTo>
                <a:lnTo>
                  <a:pt x="26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5006152" y="4289452"/>
            <a:ext cx="415425" cy="432092"/>
          </a:xfrm>
          <a:custGeom>
            <a:avLst/>
            <a:gdLst/>
            <a:ahLst/>
            <a:cxnLst/>
            <a:rect l="l" t="t" r="r" b="b"/>
            <a:pathLst>
              <a:path w="324" h="337" extrusionOk="0">
                <a:moveTo>
                  <a:pt x="36" y="0"/>
                </a:moveTo>
                <a:lnTo>
                  <a:pt x="162" y="5"/>
                </a:lnTo>
                <a:lnTo>
                  <a:pt x="167" y="5"/>
                </a:lnTo>
                <a:lnTo>
                  <a:pt x="171" y="9"/>
                </a:lnTo>
                <a:lnTo>
                  <a:pt x="174" y="10"/>
                </a:lnTo>
                <a:lnTo>
                  <a:pt x="174" y="15"/>
                </a:lnTo>
                <a:lnTo>
                  <a:pt x="174" y="19"/>
                </a:lnTo>
                <a:lnTo>
                  <a:pt x="172" y="24"/>
                </a:lnTo>
                <a:lnTo>
                  <a:pt x="171" y="27"/>
                </a:lnTo>
                <a:lnTo>
                  <a:pt x="133" y="62"/>
                </a:lnTo>
                <a:lnTo>
                  <a:pt x="222" y="159"/>
                </a:lnTo>
                <a:lnTo>
                  <a:pt x="312" y="256"/>
                </a:lnTo>
                <a:lnTo>
                  <a:pt x="322" y="273"/>
                </a:lnTo>
                <a:lnTo>
                  <a:pt x="324" y="292"/>
                </a:lnTo>
                <a:lnTo>
                  <a:pt x="319" y="309"/>
                </a:lnTo>
                <a:lnTo>
                  <a:pt x="307" y="323"/>
                </a:lnTo>
                <a:lnTo>
                  <a:pt x="293" y="333"/>
                </a:lnTo>
                <a:lnTo>
                  <a:pt x="276" y="337"/>
                </a:lnTo>
                <a:lnTo>
                  <a:pt x="258" y="333"/>
                </a:lnTo>
                <a:lnTo>
                  <a:pt x="241" y="321"/>
                </a:lnTo>
                <a:lnTo>
                  <a:pt x="152" y="224"/>
                </a:lnTo>
                <a:lnTo>
                  <a:pt x="61" y="127"/>
                </a:lnTo>
                <a:lnTo>
                  <a:pt x="25" y="161"/>
                </a:lnTo>
                <a:lnTo>
                  <a:pt x="20" y="164"/>
                </a:lnTo>
                <a:lnTo>
                  <a:pt x="15" y="164"/>
                </a:lnTo>
                <a:lnTo>
                  <a:pt x="12" y="164"/>
                </a:lnTo>
                <a:lnTo>
                  <a:pt x="7" y="162"/>
                </a:lnTo>
                <a:lnTo>
                  <a:pt x="3" y="159"/>
                </a:lnTo>
                <a:lnTo>
                  <a:pt x="0" y="156"/>
                </a:lnTo>
                <a:lnTo>
                  <a:pt x="0" y="149"/>
                </a:lnTo>
                <a:lnTo>
                  <a:pt x="5" y="27"/>
                </a:lnTo>
                <a:lnTo>
                  <a:pt x="10" y="14"/>
                </a:lnTo>
                <a:lnTo>
                  <a:pt x="20" y="4"/>
                </a:lnTo>
                <a:lnTo>
                  <a:pt x="36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0"/>
          <p:cNvSpPr/>
          <p:nvPr/>
        </p:nvSpPr>
        <p:spPr>
          <a:xfrm>
            <a:off x="7153791" y="5145943"/>
            <a:ext cx="551334" cy="291053"/>
          </a:xfrm>
          <a:custGeom>
            <a:avLst/>
            <a:gdLst/>
            <a:ahLst/>
            <a:cxnLst/>
            <a:rect l="l" t="t" r="r" b="b"/>
            <a:pathLst>
              <a:path w="430" h="227" extrusionOk="0">
                <a:moveTo>
                  <a:pt x="327" y="0"/>
                </a:moveTo>
                <a:lnTo>
                  <a:pt x="333" y="2"/>
                </a:lnTo>
                <a:lnTo>
                  <a:pt x="338" y="5"/>
                </a:lnTo>
                <a:lnTo>
                  <a:pt x="421" y="92"/>
                </a:lnTo>
                <a:lnTo>
                  <a:pt x="430" y="104"/>
                </a:lnTo>
                <a:lnTo>
                  <a:pt x="430" y="120"/>
                </a:lnTo>
                <a:lnTo>
                  <a:pt x="423" y="132"/>
                </a:lnTo>
                <a:lnTo>
                  <a:pt x="333" y="222"/>
                </a:lnTo>
                <a:lnTo>
                  <a:pt x="327" y="226"/>
                </a:lnTo>
                <a:lnTo>
                  <a:pt x="324" y="227"/>
                </a:lnTo>
                <a:lnTo>
                  <a:pt x="319" y="226"/>
                </a:lnTo>
                <a:lnTo>
                  <a:pt x="315" y="222"/>
                </a:lnTo>
                <a:lnTo>
                  <a:pt x="312" y="219"/>
                </a:lnTo>
                <a:lnTo>
                  <a:pt x="312" y="214"/>
                </a:lnTo>
                <a:lnTo>
                  <a:pt x="312" y="162"/>
                </a:lnTo>
                <a:lnTo>
                  <a:pt x="47" y="162"/>
                </a:lnTo>
                <a:lnTo>
                  <a:pt x="29" y="159"/>
                </a:lnTo>
                <a:lnTo>
                  <a:pt x="13" y="150"/>
                </a:lnTo>
                <a:lnTo>
                  <a:pt x="5" y="137"/>
                </a:lnTo>
                <a:lnTo>
                  <a:pt x="0" y="121"/>
                </a:lnTo>
                <a:lnTo>
                  <a:pt x="0" y="106"/>
                </a:lnTo>
                <a:lnTo>
                  <a:pt x="5" y="91"/>
                </a:lnTo>
                <a:lnTo>
                  <a:pt x="13" y="79"/>
                </a:lnTo>
                <a:lnTo>
                  <a:pt x="29" y="68"/>
                </a:lnTo>
                <a:lnTo>
                  <a:pt x="47" y="65"/>
                </a:lnTo>
                <a:lnTo>
                  <a:pt x="312" y="65"/>
                </a:lnTo>
                <a:lnTo>
                  <a:pt x="312" y="15"/>
                </a:lnTo>
                <a:lnTo>
                  <a:pt x="312" y="10"/>
                </a:lnTo>
                <a:lnTo>
                  <a:pt x="315" y="5"/>
                </a:lnTo>
                <a:lnTo>
                  <a:pt x="319" y="3"/>
                </a:lnTo>
                <a:lnTo>
                  <a:pt x="322" y="0"/>
                </a:lnTo>
                <a:lnTo>
                  <a:pt x="32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4465076" y="5145943"/>
            <a:ext cx="551334" cy="289772"/>
          </a:xfrm>
          <a:custGeom>
            <a:avLst/>
            <a:gdLst/>
            <a:ahLst/>
            <a:cxnLst/>
            <a:rect l="l" t="t" r="r" b="b"/>
            <a:pathLst>
              <a:path w="430" h="226" extrusionOk="0">
                <a:moveTo>
                  <a:pt x="108" y="0"/>
                </a:moveTo>
                <a:lnTo>
                  <a:pt x="113" y="2"/>
                </a:lnTo>
                <a:lnTo>
                  <a:pt x="116" y="3"/>
                </a:lnTo>
                <a:lnTo>
                  <a:pt x="118" y="9"/>
                </a:lnTo>
                <a:lnTo>
                  <a:pt x="120" y="14"/>
                </a:lnTo>
                <a:lnTo>
                  <a:pt x="120" y="65"/>
                </a:lnTo>
                <a:lnTo>
                  <a:pt x="384" y="65"/>
                </a:lnTo>
                <a:lnTo>
                  <a:pt x="403" y="68"/>
                </a:lnTo>
                <a:lnTo>
                  <a:pt x="417" y="79"/>
                </a:lnTo>
                <a:lnTo>
                  <a:pt x="427" y="91"/>
                </a:lnTo>
                <a:lnTo>
                  <a:pt x="430" y="106"/>
                </a:lnTo>
                <a:lnTo>
                  <a:pt x="430" y="121"/>
                </a:lnTo>
                <a:lnTo>
                  <a:pt x="427" y="137"/>
                </a:lnTo>
                <a:lnTo>
                  <a:pt x="417" y="150"/>
                </a:lnTo>
                <a:lnTo>
                  <a:pt x="403" y="159"/>
                </a:lnTo>
                <a:lnTo>
                  <a:pt x="384" y="162"/>
                </a:lnTo>
                <a:lnTo>
                  <a:pt x="120" y="162"/>
                </a:lnTo>
                <a:lnTo>
                  <a:pt x="120" y="210"/>
                </a:lnTo>
                <a:lnTo>
                  <a:pt x="118" y="215"/>
                </a:lnTo>
                <a:lnTo>
                  <a:pt x="116" y="220"/>
                </a:lnTo>
                <a:lnTo>
                  <a:pt x="113" y="224"/>
                </a:lnTo>
                <a:lnTo>
                  <a:pt x="108" y="226"/>
                </a:lnTo>
                <a:lnTo>
                  <a:pt x="103" y="226"/>
                </a:lnTo>
                <a:lnTo>
                  <a:pt x="97" y="226"/>
                </a:lnTo>
                <a:lnTo>
                  <a:pt x="94" y="222"/>
                </a:lnTo>
                <a:lnTo>
                  <a:pt x="9" y="135"/>
                </a:lnTo>
                <a:lnTo>
                  <a:pt x="0" y="123"/>
                </a:lnTo>
                <a:lnTo>
                  <a:pt x="0" y="108"/>
                </a:lnTo>
                <a:lnTo>
                  <a:pt x="9" y="96"/>
                </a:lnTo>
                <a:lnTo>
                  <a:pt x="97" y="3"/>
                </a:lnTo>
                <a:lnTo>
                  <a:pt x="103" y="2"/>
                </a:lnTo>
                <a:lnTo>
                  <a:pt x="10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0" name="Google Shape;410;p20"/>
          <p:cNvGrpSpPr/>
          <p:nvPr/>
        </p:nvGrpSpPr>
        <p:grpSpPr>
          <a:xfrm>
            <a:off x="5199262" y="4643469"/>
            <a:ext cx="1773501" cy="1771168"/>
            <a:chOff x="4404528" y="3770892"/>
            <a:chExt cx="1302084" cy="1300372"/>
          </a:xfrm>
        </p:grpSpPr>
        <p:sp>
          <p:nvSpPr>
            <p:cNvPr id="411" name="Google Shape;411;p20"/>
            <p:cNvSpPr/>
            <p:nvPr/>
          </p:nvSpPr>
          <p:spPr>
            <a:xfrm>
              <a:off x="4406240" y="3770892"/>
              <a:ext cx="1300372" cy="130037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7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0"/>
            <p:cNvSpPr txBox="1"/>
            <p:nvPr/>
          </p:nvSpPr>
          <p:spPr>
            <a:xfrm>
              <a:off x="4404528" y="4280264"/>
              <a:ext cx="1205876" cy="3389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КРИТЕРІЇ</a:t>
              </a:r>
              <a:endParaRPr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20"/>
          <p:cNvSpPr/>
          <p:nvPr/>
        </p:nvSpPr>
        <p:spPr>
          <a:xfrm>
            <a:off x="2484120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20"/>
          <p:cNvSpPr/>
          <p:nvPr/>
        </p:nvSpPr>
        <p:spPr>
          <a:xfrm>
            <a:off x="3362408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5" y="0"/>
                </a:moveTo>
                <a:lnTo>
                  <a:pt x="701" y="0"/>
                </a:lnTo>
                <a:lnTo>
                  <a:pt x="735" y="8"/>
                </a:lnTo>
                <a:lnTo>
                  <a:pt x="768" y="22"/>
                </a:lnTo>
                <a:lnTo>
                  <a:pt x="1283" y="318"/>
                </a:lnTo>
                <a:lnTo>
                  <a:pt x="1313" y="340"/>
                </a:lnTo>
                <a:lnTo>
                  <a:pt x="1335" y="366"/>
                </a:lnTo>
                <a:lnTo>
                  <a:pt x="1353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3" y="1124"/>
                </a:lnTo>
                <a:lnTo>
                  <a:pt x="1335" y="1155"/>
                </a:lnTo>
                <a:lnTo>
                  <a:pt x="1313" y="1180"/>
                </a:lnTo>
                <a:lnTo>
                  <a:pt x="1283" y="1203"/>
                </a:lnTo>
                <a:lnTo>
                  <a:pt x="768" y="1498"/>
                </a:lnTo>
                <a:lnTo>
                  <a:pt x="735" y="1513"/>
                </a:lnTo>
                <a:lnTo>
                  <a:pt x="701" y="1520"/>
                </a:lnTo>
                <a:lnTo>
                  <a:pt x="665" y="1520"/>
                </a:lnTo>
                <a:lnTo>
                  <a:pt x="631" y="1513"/>
                </a:lnTo>
                <a:lnTo>
                  <a:pt x="599" y="1498"/>
                </a:lnTo>
                <a:lnTo>
                  <a:pt x="85" y="1203"/>
                </a:lnTo>
                <a:lnTo>
                  <a:pt x="56" y="1180"/>
                </a:lnTo>
                <a:lnTo>
                  <a:pt x="32" y="1155"/>
                </a:lnTo>
                <a:lnTo>
                  <a:pt x="13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3" y="396"/>
                </a:lnTo>
                <a:lnTo>
                  <a:pt x="32" y="366"/>
                </a:lnTo>
                <a:lnTo>
                  <a:pt x="56" y="340"/>
                </a:lnTo>
                <a:lnTo>
                  <a:pt x="85" y="318"/>
                </a:lnTo>
                <a:lnTo>
                  <a:pt x="599" y="22"/>
                </a:lnTo>
                <a:lnTo>
                  <a:pt x="631" y="8"/>
                </a:lnTo>
                <a:lnTo>
                  <a:pt x="665" y="0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0"/>
          <p:cNvSpPr/>
          <p:nvPr/>
        </p:nvSpPr>
        <p:spPr>
          <a:xfrm>
            <a:off x="5217711" y="1846914"/>
            <a:ext cx="1756576" cy="1947620"/>
          </a:xfrm>
          <a:custGeom>
            <a:avLst/>
            <a:gdLst/>
            <a:ahLst/>
            <a:cxnLst/>
            <a:rect l="l" t="t" r="r" b="b"/>
            <a:pathLst>
              <a:path w="1370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9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70" y="465"/>
                </a:lnTo>
                <a:lnTo>
                  <a:pt x="1370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5"/>
                </a:lnTo>
                <a:lnTo>
                  <a:pt x="1313" y="1181"/>
                </a:lnTo>
                <a:lnTo>
                  <a:pt x="1284" y="1201"/>
                </a:lnTo>
                <a:lnTo>
                  <a:pt x="769" y="1499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4" y="1512"/>
                </a:lnTo>
                <a:lnTo>
                  <a:pt x="601" y="1499"/>
                </a:lnTo>
                <a:lnTo>
                  <a:pt x="86" y="1201"/>
                </a:lnTo>
                <a:lnTo>
                  <a:pt x="57" y="1181"/>
                </a:lnTo>
                <a:lnTo>
                  <a:pt x="33" y="1155"/>
                </a:lnTo>
                <a:lnTo>
                  <a:pt x="16" y="1124"/>
                </a:lnTo>
                <a:lnTo>
                  <a:pt x="4" y="1090"/>
                </a:lnTo>
                <a:lnTo>
                  <a:pt x="0" y="1054"/>
                </a:lnTo>
                <a:lnTo>
                  <a:pt x="0" y="465"/>
                </a:lnTo>
                <a:lnTo>
                  <a:pt x="4" y="429"/>
                </a:lnTo>
                <a:lnTo>
                  <a:pt x="16" y="395"/>
                </a:lnTo>
                <a:lnTo>
                  <a:pt x="33" y="364"/>
                </a:lnTo>
                <a:lnTo>
                  <a:pt x="57" y="339"/>
                </a:lnTo>
                <a:lnTo>
                  <a:pt x="86" y="318"/>
                </a:lnTo>
                <a:lnTo>
                  <a:pt x="601" y="21"/>
                </a:lnTo>
                <a:lnTo>
                  <a:pt x="634" y="7"/>
                </a:lnTo>
                <a:lnTo>
                  <a:pt x="668" y="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0"/>
          <p:cNvSpPr/>
          <p:nvPr/>
        </p:nvSpPr>
        <p:spPr>
          <a:xfrm>
            <a:off x="7076861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6" y="0"/>
                </a:moveTo>
                <a:lnTo>
                  <a:pt x="702" y="0"/>
                </a:lnTo>
                <a:lnTo>
                  <a:pt x="736" y="8"/>
                </a:lnTo>
                <a:lnTo>
                  <a:pt x="768" y="22"/>
                </a:lnTo>
                <a:lnTo>
                  <a:pt x="1282" y="318"/>
                </a:lnTo>
                <a:lnTo>
                  <a:pt x="1311" y="340"/>
                </a:lnTo>
                <a:lnTo>
                  <a:pt x="1335" y="366"/>
                </a:lnTo>
                <a:lnTo>
                  <a:pt x="1354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4" y="1124"/>
                </a:lnTo>
                <a:lnTo>
                  <a:pt x="1335" y="1155"/>
                </a:lnTo>
                <a:lnTo>
                  <a:pt x="1311" y="1180"/>
                </a:lnTo>
                <a:lnTo>
                  <a:pt x="1282" y="1203"/>
                </a:lnTo>
                <a:lnTo>
                  <a:pt x="768" y="1498"/>
                </a:lnTo>
                <a:lnTo>
                  <a:pt x="736" y="1513"/>
                </a:lnTo>
                <a:lnTo>
                  <a:pt x="702" y="1520"/>
                </a:lnTo>
                <a:lnTo>
                  <a:pt x="666" y="1520"/>
                </a:lnTo>
                <a:lnTo>
                  <a:pt x="632" y="1513"/>
                </a:lnTo>
                <a:lnTo>
                  <a:pt x="599" y="1498"/>
                </a:lnTo>
                <a:lnTo>
                  <a:pt x="84" y="1203"/>
                </a:lnTo>
                <a:lnTo>
                  <a:pt x="54" y="1180"/>
                </a:lnTo>
                <a:lnTo>
                  <a:pt x="32" y="1155"/>
                </a:lnTo>
                <a:lnTo>
                  <a:pt x="14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4" y="396"/>
                </a:lnTo>
                <a:lnTo>
                  <a:pt x="32" y="366"/>
                </a:lnTo>
                <a:lnTo>
                  <a:pt x="54" y="340"/>
                </a:lnTo>
                <a:lnTo>
                  <a:pt x="84" y="318"/>
                </a:lnTo>
                <a:lnTo>
                  <a:pt x="599" y="22"/>
                </a:lnTo>
                <a:lnTo>
                  <a:pt x="632" y="8"/>
                </a:lnTo>
                <a:lnTo>
                  <a:pt x="666" y="0"/>
                </a:lnTo>
                <a:close/>
              </a:path>
            </a:pathLst>
          </a:custGeom>
          <a:solidFill>
            <a:srgbClr val="FFA803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0"/>
          <p:cNvSpPr/>
          <p:nvPr/>
        </p:nvSpPr>
        <p:spPr>
          <a:xfrm>
            <a:off x="7952586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7" y="0"/>
                </a:moveTo>
                <a:lnTo>
                  <a:pt x="701" y="0"/>
                </a:lnTo>
                <a:lnTo>
                  <a:pt x="737" y="7"/>
                </a:lnTo>
                <a:lnTo>
                  <a:pt x="770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70" y="1497"/>
                </a:lnTo>
                <a:lnTo>
                  <a:pt x="737" y="1512"/>
                </a:lnTo>
                <a:lnTo>
                  <a:pt x="701" y="1519"/>
                </a:lnTo>
                <a:lnTo>
                  <a:pt x="667" y="1519"/>
                </a:lnTo>
                <a:lnTo>
                  <a:pt x="633" y="1512"/>
                </a:lnTo>
                <a:lnTo>
                  <a:pt x="601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5" y="1090"/>
                </a:lnTo>
                <a:lnTo>
                  <a:pt x="0" y="1054"/>
                </a:lnTo>
                <a:lnTo>
                  <a:pt x="0" y="465"/>
                </a:lnTo>
                <a:lnTo>
                  <a:pt x="5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601" y="21"/>
                </a:lnTo>
                <a:lnTo>
                  <a:pt x="633" y="7"/>
                </a:lnTo>
                <a:lnTo>
                  <a:pt x="667" y="0"/>
                </a:lnTo>
                <a:close/>
              </a:path>
            </a:pathLst>
          </a:custGeom>
          <a:solidFill>
            <a:srgbClr val="01AA8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0"/>
          <p:cNvSpPr txBox="1"/>
          <p:nvPr/>
        </p:nvSpPr>
        <p:spPr>
          <a:xfrm>
            <a:off x="994012" y="93190"/>
            <a:ext cx="1043841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ВИБІР ПІДПРИЄМНИЦЬКОЇ ІДЕЇ </a:t>
            </a:r>
            <a:endParaRPr sz="4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0"/>
          <p:cNvSpPr txBox="1"/>
          <p:nvPr/>
        </p:nvSpPr>
        <p:spPr>
          <a:xfrm>
            <a:off x="1009947" y="1253757"/>
            <a:ext cx="2743200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можливість державної підтримки</a:t>
            </a:r>
          </a:p>
        </p:txBody>
      </p:sp>
      <p:sp>
        <p:nvSpPr>
          <p:cNvPr id="420" name="Google Shape;420;p20"/>
          <p:cNvSpPr txBox="1"/>
          <p:nvPr/>
        </p:nvSpPr>
        <p:spPr>
          <a:xfrm>
            <a:off x="4238773" y="730284"/>
            <a:ext cx="3713813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мінімальний термін отримання результату</a:t>
            </a:r>
            <a:endParaRPr lang="uk-UA" sz="2600" dirty="0"/>
          </a:p>
        </p:txBody>
      </p:sp>
      <p:grpSp>
        <p:nvGrpSpPr>
          <p:cNvPr id="421" name="Google Shape;421;p20"/>
          <p:cNvGrpSpPr/>
          <p:nvPr/>
        </p:nvGrpSpPr>
        <p:grpSpPr>
          <a:xfrm>
            <a:off x="8555271" y="4515323"/>
            <a:ext cx="548640" cy="630620"/>
            <a:chOff x="7948613" y="2360612"/>
            <a:chExt cx="276225" cy="317500"/>
          </a:xfrm>
        </p:grpSpPr>
        <p:sp>
          <p:nvSpPr>
            <p:cNvPr id="422" name="Google Shape;422;p20"/>
            <p:cNvSpPr/>
            <p:nvPr/>
          </p:nvSpPr>
          <p:spPr>
            <a:xfrm>
              <a:off x="7948613" y="2360612"/>
              <a:ext cx="276225" cy="317500"/>
            </a:xfrm>
            <a:custGeom>
              <a:avLst/>
              <a:gdLst/>
              <a:ahLst/>
              <a:cxnLst/>
              <a:rect l="l" t="t" r="r" b="b"/>
              <a:pathLst>
                <a:path w="120" h="139" extrusionOk="0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20"/>
            <p:cNvSpPr/>
            <p:nvPr/>
          </p:nvSpPr>
          <p:spPr>
            <a:xfrm>
              <a:off x="7997825" y="2401887"/>
              <a:ext cx="177800" cy="171450"/>
            </a:xfrm>
            <a:custGeom>
              <a:avLst/>
              <a:gdLst/>
              <a:ahLst/>
              <a:cxnLst/>
              <a:rect l="l" t="t" r="r" b="b"/>
              <a:pathLst>
                <a:path w="78" h="75" extrusionOk="0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4" name="Google Shape;424;p20"/>
          <p:cNvSpPr/>
          <p:nvPr/>
        </p:nvSpPr>
        <p:spPr>
          <a:xfrm>
            <a:off x="7613848" y="2926568"/>
            <a:ext cx="616770" cy="548640"/>
          </a:xfrm>
          <a:custGeom>
            <a:avLst/>
            <a:gdLst/>
            <a:ahLst/>
            <a:cxnLst/>
            <a:rect l="l" t="t" r="r" b="b"/>
            <a:pathLst>
              <a:path w="119" h="106" extrusionOk="0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0"/>
          <p:cNvSpPr/>
          <p:nvPr/>
        </p:nvSpPr>
        <p:spPr>
          <a:xfrm>
            <a:off x="3906259" y="2926568"/>
            <a:ext cx="593220" cy="548640"/>
          </a:xfrm>
          <a:custGeom>
            <a:avLst/>
            <a:gdLst/>
            <a:ahLst/>
            <a:cxnLst/>
            <a:rect l="l" t="t" r="r" b="b"/>
            <a:pathLst>
              <a:path w="120" h="111" extrusionOk="0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20"/>
          <p:cNvSpPr/>
          <p:nvPr/>
        </p:nvSpPr>
        <p:spPr>
          <a:xfrm>
            <a:off x="5793178" y="2541748"/>
            <a:ext cx="605640" cy="548640"/>
          </a:xfrm>
          <a:custGeom>
            <a:avLst/>
            <a:gdLst/>
            <a:ahLst/>
            <a:cxnLst/>
            <a:rect l="l" t="t" r="r" b="b"/>
            <a:pathLst>
              <a:path w="118" h="107" extrusionOk="0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0"/>
          <p:cNvSpPr/>
          <p:nvPr/>
        </p:nvSpPr>
        <p:spPr>
          <a:xfrm>
            <a:off x="3067191" y="4523158"/>
            <a:ext cx="548640" cy="590108"/>
          </a:xfrm>
          <a:custGeom>
            <a:avLst/>
            <a:gdLst/>
            <a:ahLst/>
            <a:cxnLst/>
            <a:rect l="l" t="t" r="r" b="b"/>
            <a:pathLst>
              <a:path w="119" h="128" extrusionOk="0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0"/>
          <p:cNvSpPr txBox="1"/>
          <p:nvPr/>
        </p:nvSpPr>
        <p:spPr>
          <a:xfrm>
            <a:off x="8487156" y="1298935"/>
            <a:ext cx="3533100" cy="1692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мінімальна потреба у початковому капіталі</a:t>
            </a:r>
          </a:p>
        </p:txBody>
      </p:sp>
      <p:sp>
        <p:nvSpPr>
          <p:cNvPr id="429" name="Google Shape;429;p20"/>
          <p:cNvSpPr txBox="1"/>
          <p:nvPr/>
        </p:nvSpPr>
        <p:spPr>
          <a:xfrm>
            <a:off x="8932165" y="3685982"/>
            <a:ext cx="3088091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r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4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знання певного виду діяльності та наявність відповідних здібностей підприємця</a:t>
            </a:r>
          </a:p>
        </p:txBody>
      </p:sp>
      <p:sp>
        <p:nvSpPr>
          <p:cNvPr id="430" name="Google Shape;430;p20"/>
          <p:cNvSpPr txBox="1"/>
          <p:nvPr/>
        </p:nvSpPr>
        <p:spPr>
          <a:xfrm>
            <a:off x="-157099" y="4328436"/>
            <a:ext cx="2743200" cy="1692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допустимий ризик та низький ризик конкуренції</a:t>
            </a:r>
            <a:endParaRPr lang="uk-UA" sz="2600" dirty="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1"/>
          <p:cNvSpPr txBox="1"/>
          <p:nvPr/>
        </p:nvSpPr>
        <p:spPr>
          <a:xfrm>
            <a:off x="5552151" y="775983"/>
            <a:ext cx="6446729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4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ВИБІР ПІДПРИЄМНИЦЬКОЇ ІДЕЇ  Є ПЕРШИМ ЕТАПОМ В ПРОЦЕСІ СТВОРЕННЯ ВЛАСНОЇ СПРАВИ</a:t>
            </a:r>
          </a:p>
        </p:txBody>
      </p:sp>
      <p:pic>
        <p:nvPicPr>
          <p:cNvPr id="437" name="Google Shape;437;p2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1356" y="289440"/>
            <a:ext cx="4780795" cy="605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/>
          <p:nvPr/>
        </p:nvSpPr>
        <p:spPr>
          <a:xfrm>
            <a:off x="4064001" y="1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" descr="Cartoon person in yellow shirt and tie standing in front of a white board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64247"/>
            <a:ext cx="1259017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0"/>
          <p:cNvSpPr/>
          <p:nvPr/>
        </p:nvSpPr>
        <p:spPr>
          <a:xfrm>
            <a:off x="5951112" y="3897107"/>
            <a:ext cx="289772" cy="550052"/>
          </a:xfrm>
          <a:custGeom>
            <a:avLst/>
            <a:gdLst/>
            <a:ahLst/>
            <a:cxnLst/>
            <a:rect l="l" t="t" r="r" b="b"/>
            <a:pathLst>
              <a:path w="226" h="429" extrusionOk="0">
                <a:moveTo>
                  <a:pt x="118" y="0"/>
                </a:moveTo>
                <a:lnTo>
                  <a:pt x="132" y="7"/>
                </a:lnTo>
                <a:lnTo>
                  <a:pt x="222" y="98"/>
                </a:lnTo>
                <a:lnTo>
                  <a:pt x="226" y="103"/>
                </a:lnTo>
                <a:lnTo>
                  <a:pt x="226" y="106"/>
                </a:lnTo>
                <a:lnTo>
                  <a:pt x="226" y="111"/>
                </a:lnTo>
                <a:lnTo>
                  <a:pt x="222" y="115"/>
                </a:lnTo>
                <a:lnTo>
                  <a:pt x="217" y="118"/>
                </a:lnTo>
                <a:lnTo>
                  <a:pt x="212" y="118"/>
                </a:lnTo>
                <a:lnTo>
                  <a:pt x="161" y="118"/>
                </a:lnTo>
                <a:lnTo>
                  <a:pt x="161" y="383"/>
                </a:lnTo>
                <a:lnTo>
                  <a:pt x="157" y="402"/>
                </a:lnTo>
                <a:lnTo>
                  <a:pt x="149" y="415"/>
                </a:lnTo>
                <a:lnTo>
                  <a:pt x="137" y="424"/>
                </a:lnTo>
                <a:lnTo>
                  <a:pt x="122" y="429"/>
                </a:lnTo>
                <a:lnTo>
                  <a:pt x="104" y="429"/>
                </a:lnTo>
                <a:lnTo>
                  <a:pt x="89" y="424"/>
                </a:lnTo>
                <a:lnTo>
                  <a:pt x="77" y="415"/>
                </a:lnTo>
                <a:lnTo>
                  <a:pt x="69" y="402"/>
                </a:lnTo>
                <a:lnTo>
                  <a:pt x="65" y="383"/>
                </a:lnTo>
                <a:lnTo>
                  <a:pt x="65" y="118"/>
                </a:lnTo>
                <a:lnTo>
                  <a:pt x="16" y="118"/>
                </a:lnTo>
                <a:lnTo>
                  <a:pt x="11" y="118"/>
                </a:lnTo>
                <a:lnTo>
                  <a:pt x="5" y="115"/>
                </a:lnTo>
                <a:lnTo>
                  <a:pt x="2" y="111"/>
                </a:lnTo>
                <a:lnTo>
                  <a:pt x="0" y="108"/>
                </a:lnTo>
                <a:lnTo>
                  <a:pt x="0" y="103"/>
                </a:lnTo>
                <a:lnTo>
                  <a:pt x="2" y="98"/>
                </a:lnTo>
                <a:lnTo>
                  <a:pt x="5" y="93"/>
                </a:lnTo>
                <a:lnTo>
                  <a:pt x="91" y="9"/>
                </a:lnTo>
                <a:lnTo>
                  <a:pt x="104" y="0"/>
                </a:lnTo>
                <a:lnTo>
                  <a:pt x="11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0"/>
          <p:cNvSpPr/>
          <p:nvPr/>
        </p:nvSpPr>
        <p:spPr>
          <a:xfrm>
            <a:off x="6811453" y="4276629"/>
            <a:ext cx="401321" cy="452607"/>
          </a:xfrm>
          <a:custGeom>
            <a:avLst/>
            <a:gdLst/>
            <a:ahLst/>
            <a:cxnLst/>
            <a:rect l="l" t="t" r="r" b="b"/>
            <a:pathLst>
              <a:path w="313" h="353" extrusionOk="0">
                <a:moveTo>
                  <a:pt x="267" y="0"/>
                </a:moveTo>
                <a:lnTo>
                  <a:pt x="282" y="3"/>
                </a:lnTo>
                <a:lnTo>
                  <a:pt x="292" y="12"/>
                </a:lnTo>
                <a:lnTo>
                  <a:pt x="299" y="25"/>
                </a:lnTo>
                <a:lnTo>
                  <a:pt x="313" y="152"/>
                </a:lnTo>
                <a:lnTo>
                  <a:pt x="313" y="157"/>
                </a:lnTo>
                <a:lnTo>
                  <a:pt x="309" y="162"/>
                </a:lnTo>
                <a:lnTo>
                  <a:pt x="306" y="164"/>
                </a:lnTo>
                <a:lnTo>
                  <a:pt x="301" y="166"/>
                </a:lnTo>
                <a:lnTo>
                  <a:pt x="297" y="166"/>
                </a:lnTo>
                <a:lnTo>
                  <a:pt x="292" y="162"/>
                </a:lnTo>
                <a:lnTo>
                  <a:pt x="251" y="130"/>
                </a:lnTo>
                <a:lnTo>
                  <a:pt x="169" y="234"/>
                </a:lnTo>
                <a:lnTo>
                  <a:pt x="86" y="336"/>
                </a:lnTo>
                <a:lnTo>
                  <a:pt x="70" y="350"/>
                </a:lnTo>
                <a:lnTo>
                  <a:pt x="53" y="353"/>
                </a:lnTo>
                <a:lnTo>
                  <a:pt x="34" y="352"/>
                </a:lnTo>
                <a:lnTo>
                  <a:pt x="19" y="342"/>
                </a:lnTo>
                <a:lnTo>
                  <a:pt x="7" y="330"/>
                </a:lnTo>
                <a:lnTo>
                  <a:pt x="0" y="312"/>
                </a:lnTo>
                <a:lnTo>
                  <a:pt x="2" y="294"/>
                </a:lnTo>
                <a:lnTo>
                  <a:pt x="11" y="277"/>
                </a:lnTo>
                <a:lnTo>
                  <a:pt x="94" y="174"/>
                </a:lnTo>
                <a:lnTo>
                  <a:pt x="176" y="70"/>
                </a:lnTo>
                <a:lnTo>
                  <a:pt x="139" y="39"/>
                </a:lnTo>
                <a:lnTo>
                  <a:pt x="135" y="36"/>
                </a:lnTo>
                <a:lnTo>
                  <a:pt x="133" y="31"/>
                </a:lnTo>
                <a:lnTo>
                  <a:pt x="132" y="25"/>
                </a:lnTo>
                <a:lnTo>
                  <a:pt x="133" y="20"/>
                </a:lnTo>
                <a:lnTo>
                  <a:pt x="137" y="17"/>
                </a:lnTo>
                <a:lnTo>
                  <a:pt x="140" y="14"/>
                </a:lnTo>
                <a:lnTo>
                  <a:pt x="145" y="12"/>
                </a:lnTo>
                <a:lnTo>
                  <a:pt x="26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5006152" y="4289452"/>
            <a:ext cx="415425" cy="432092"/>
          </a:xfrm>
          <a:custGeom>
            <a:avLst/>
            <a:gdLst/>
            <a:ahLst/>
            <a:cxnLst/>
            <a:rect l="l" t="t" r="r" b="b"/>
            <a:pathLst>
              <a:path w="324" h="337" extrusionOk="0">
                <a:moveTo>
                  <a:pt x="36" y="0"/>
                </a:moveTo>
                <a:lnTo>
                  <a:pt x="162" y="5"/>
                </a:lnTo>
                <a:lnTo>
                  <a:pt x="167" y="5"/>
                </a:lnTo>
                <a:lnTo>
                  <a:pt x="171" y="9"/>
                </a:lnTo>
                <a:lnTo>
                  <a:pt x="174" y="10"/>
                </a:lnTo>
                <a:lnTo>
                  <a:pt x="174" y="15"/>
                </a:lnTo>
                <a:lnTo>
                  <a:pt x="174" y="19"/>
                </a:lnTo>
                <a:lnTo>
                  <a:pt x="172" y="24"/>
                </a:lnTo>
                <a:lnTo>
                  <a:pt x="171" y="27"/>
                </a:lnTo>
                <a:lnTo>
                  <a:pt x="133" y="62"/>
                </a:lnTo>
                <a:lnTo>
                  <a:pt x="222" y="159"/>
                </a:lnTo>
                <a:lnTo>
                  <a:pt x="312" y="256"/>
                </a:lnTo>
                <a:lnTo>
                  <a:pt x="322" y="273"/>
                </a:lnTo>
                <a:lnTo>
                  <a:pt x="324" y="292"/>
                </a:lnTo>
                <a:lnTo>
                  <a:pt x="319" y="309"/>
                </a:lnTo>
                <a:lnTo>
                  <a:pt x="307" y="323"/>
                </a:lnTo>
                <a:lnTo>
                  <a:pt x="293" y="333"/>
                </a:lnTo>
                <a:lnTo>
                  <a:pt x="276" y="337"/>
                </a:lnTo>
                <a:lnTo>
                  <a:pt x="258" y="333"/>
                </a:lnTo>
                <a:lnTo>
                  <a:pt x="241" y="321"/>
                </a:lnTo>
                <a:lnTo>
                  <a:pt x="152" y="224"/>
                </a:lnTo>
                <a:lnTo>
                  <a:pt x="61" y="127"/>
                </a:lnTo>
                <a:lnTo>
                  <a:pt x="25" y="161"/>
                </a:lnTo>
                <a:lnTo>
                  <a:pt x="20" y="164"/>
                </a:lnTo>
                <a:lnTo>
                  <a:pt x="15" y="164"/>
                </a:lnTo>
                <a:lnTo>
                  <a:pt x="12" y="164"/>
                </a:lnTo>
                <a:lnTo>
                  <a:pt x="7" y="162"/>
                </a:lnTo>
                <a:lnTo>
                  <a:pt x="3" y="159"/>
                </a:lnTo>
                <a:lnTo>
                  <a:pt x="0" y="156"/>
                </a:lnTo>
                <a:lnTo>
                  <a:pt x="0" y="149"/>
                </a:lnTo>
                <a:lnTo>
                  <a:pt x="5" y="27"/>
                </a:lnTo>
                <a:lnTo>
                  <a:pt x="10" y="14"/>
                </a:lnTo>
                <a:lnTo>
                  <a:pt x="20" y="4"/>
                </a:lnTo>
                <a:lnTo>
                  <a:pt x="36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0"/>
          <p:cNvSpPr/>
          <p:nvPr/>
        </p:nvSpPr>
        <p:spPr>
          <a:xfrm>
            <a:off x="7153791" y="5145943"/>
            <a:ext cx="551334" cy="291053"/>
          </a:xfrm>
          <a:custGeom>
            <a:avLst/>
            <a:gdLst/>
            <a:ahLst/>
            <a:cxnLst/>
            <a:rect l="l" t="t" r="r" b="b"/>
            <a:pathLst>
              <a:path w="430" h="227" extrusionOk="0">
                <a:moveTo>
                  <a:pt x="327" y="0"/>
                </a:moveTo>
                <a:lnTo>
                  <a:pt x="333" y="2"/>
                </a:lnTo>
                <a:lnTo>
                  <a:pt x="338" y="5"/>
                </a:lnTo>
                <a:lnTo>
                  <a:pt x="421" y="92"/>
                </a:lnTo>
                <a:lnTo>
                  <a:pt x="430" y="104"/>
                </a:lnTo>
                <a:lnTo>
                  <a:pt x="430" y="120"/>
                </a:lnTo>
                <a:lnTo>
                  <a:pt x="423" y="132"/>
                </a:lnTo>
                <a:lnTo>
                  <a:pt x="333" y="222"/>
                </a:lnTo>
                <a:lnTo>
                  <a:pt x="327" y="226"/>
                </a:lnTo>
                <a:lnTo>
                  <a:pt x="324" y="227"/>
                </a:lnTo>
                <a:lnTo>
                  <a:pt x="319" y="226"/>
                </a:lnTo>
                <a:lnTo>
                  <a:pt x="315" y="222"/>
                </a:lnTo>
                <a:lnTo>
                  <a:pt x="312" y="219"/>
                </a:lnTo>
                <a:lnTo>
                  <a:pt x="312" y="214"/>
                </a:lnTo>
                <a:lnTo>
                  <a:pt x="312" y="162"/>
                </a:lnTo>
                <a:lnTo>
                  <a:pt x="47" y="162"/>
                </a:lnTo>
                <a:lnTo>
                  <a:pt x="29" y="159"/>
                </a:lnTo>
                <a:lnTo>
                  <a:pt x="13" y="150"/>
                </a:lnTo>
                <a:lnTo>
                  <a:pt x="5" y="137"/>
                </a:lnTo>
                <a:lnTo>
                  <a:pt x="0" y="121"/>
                </a:lnTo>
                <a:lnTo>
                  <a:pt x="0" y="106"/>
                </a:lnTo>
                <a:lnTo>
                  <a:pt x="5" y="91"/>
                </a:lnTo>
                <a:lnTo>
                  <a:pt x="13" y="79"/>
                </a:lnTo>
                <a:lnTo>
                  <a:pt x="29" y="68"/>
                </a:lnTo>
                <a:lnTo>
                  <a:pt x="47" y="65"/>
                </a:lnTo>
                <a:lnTo>
                  <a:pt x="312" y="65"/>
                </a:lnTo>
                <a:lnTo>
                  <a:pt x="312" y="15"/>
                </a:lnTo>
                <a:lnTo>
                  <a:pt x="312" y="10"/>
                </a:lnTo>
                <a:lnTo>
                  <a:pt x="315" y="5"/>
                </a:lnTo>
                <a:lnTo>
                  <a:pt x="319" y="3"/>
                </a:lnTo>
                <a:lnTo>
                  <a:pt x="322" y="0"/>
                </a:lnTo>
                <a:lnTo>
                  <a:pt x="32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4465076" y="5145943"/>
            <a:ext cx="551334" cy="289772"/>
          </a:xfrm>
          <a:custGeom>
            <a:avLst/>
            <a:gdLst/>
            <a:ahLst/>
            <a:cxnLst/>
            <a:rect l="l" t="t" r="r" b="b"/>
            <a:pathLst>
              <a:path w="430" h="226" extrusionOk="0">
                <a:moveTo>
                  <a:pt x="108" y="0"/>
                </a:moveTo>
                <a:lnTo>
                  <a:pt x="113" y="2"/>
                </a:lnTo>
                <a:lnTo>
                  <a:pt x="116" y="3"/>
                </a:lnTo>
                <a:lnTo>
                  <a:pt x="118" y="9"/>
                </a:lnTo>
                <a:lnTo>
                  <a:pt x="120" y="14"/>
                </a:lnTo>
                <a:lnTo>
                  <a:pt x="120" y="65"/>
                </a:lnTo>
                <a:lnTo>
                  <a:pt x="384" y="65"/>
                </a:lnTo>
                <a:lnTo>
                  <a:pt x="403" y="68"/>
                </a:lnTo>
                <a:lnTo>
                  <a:pt x="417" y="79"/>
                </a:lnTo>
                <a:lnTo>
                  <a:pt x="427" y="91"/>
                </a:lnTo>
                <a:lnTo>
                  <a:pt x="430" y="106"/>
                </a:lnTo>
                <a:lnTo>
                  <a:pt x="430" y="121"/>
                </a:lnTo>
                <a:lnTo>
                  <a:pt x="427" y="137"/>
                </a:lnTo>
                <a:lnTo>
                  <a:pt x="417" y="150"/>
                </a:lnTo>
                <a:lnTo>
                  <a:pt x="403" y="159"/>
                </a:lnTo>
                <a:lnTo>
                  <a:pt x="384" y="162"/>
                </a:lnTo>
                <a:lnTo>
                  <a:pt x="120" y="162"/>
                </a:lnTo>
                <a:lnTo>
                  <a:pt x="120" y="210"/>
                </a:lnTo>
                <a:lnTo>
                  <a:pt x="118" y="215"/>
                </a:lnTo>
                <a:lnTo>
                  <a:pt x="116" y="220"/>
                </a:lnTo>
                <a:lnTo>
                  <a:pt x="113" y="224"/>
                </a:lnTo>
                <a:lnTo>
                  <a:pt x="108" y="226"/>
                </a:lnTo>
                <a:lnTo>
                  <a:pt x="103" y="226"/>
                </a:lnTo>
                <a:lnTo>
                  <a:pt x="97" y="226"/>
                </a:lnTo>
                <a:lnTo>
                  <a:pt x="94" y="222"/>
                </a:lnTo>
                <a:lnTo>
                  <a:pt x="9" y="135"/>
                </a:lnTo>
                <a:lnTo>
                  <a:pt x="0" y="123"/>
                </a:lnTo>
                <a:lnTo>
                  <a:pt x="0" y="108"/>
                </a:lnTo>
                <a:lnTo>
                  <a:pt x="9" y="96"/>
                </a:lnTo>
                <a:lnTo>
                  <a:pt x="97" y="3"/>
                </a:lnTo>
                <a:lnTo>
                  <a:pt x="103" y="2"/>
                </a:lnTo>
                <a:lnTo>
                  <a:pt x="10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0" name="Google Shape;410;p20"/>
          <p:cNvGrpSpPr/>
          <p:nvPr/>
        </p:nvGrpSpPr>
        <p:grpSpPr>
          <a:xfrm>
            <a:off x="5199262" y="4643469"/>
            <a:ext cx="1773501" cy="1771168"/>
            <a:chOff x="4404528" y="3770892"/>
            <a:chExt cx="1302084" cy="1300372"/>
          </a:xfrm>
        </p:grpSpPr>
        <p:sp>
          <p:nvSpPr>
            <p:cNvPr id="411" name="Google Shape;411;p20"/>
            <p:cNvSpPr/>
            <p:nvPr/>
          </p:nvSpPr>
          <p:spPr>
            <a:xfrm>
              <a:off x="4406240" y="3770892"/>
              <a:ext cx="1300372" cy="130037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7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0"/>
            <p:cNvSpPr txBox="1"/>
            <p:nvPr/>
          </p:nvSpPr>
          <p:spPr>
            <a:xfrm>
              <a:off x="4404528" y="4280264"/>
              <a:ext cx="1205876" cy="61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ТРЕНДИ 2024</a:t>
              </a:r>
              <a:endParaRPr sz="24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20"/>
          <p:cNvSpPr/>
          <p:nvPr/>
        </p:nvSpPr>
        <p:spPr>
          <a:xfrm>
            <a:off x="2484120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20"/>
          <p:cNvSpPr/>
          <p:nvPr/>
        </p:nvSpPr>
        <p:spPr>
          <a:xfrm>
            <a:off x="3362408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5" y="0"/>
                </a:moveTo>
                <a:lnTo>
                  <a:pt x="701" y="0"/>
                </a:lnTo>
                <a:lnTo>
                  <a:pt x="735" y="8"/>
                </a:lnTo>
                <a:lnTo>
                  <a:pt x="768" y="22"/>
                </a:lnTo>
                <a:lnTo>
                  <a:pt x="1283" y="318"/>
                </a:lnTo>
                <a:lnTo>
                  <a:pt x="1313" y="340"/>
                </a:lnTo>
                <a:lnTo>
                  <a:pt x="1335" y="366"/>
                </a:lnTo>
                <a:lnTo>
                  <a:pt x="1353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3" y="1124"/>
                </a:lnTo>
                <a:lnTo>
                  <a:pt x="1335" y="1155"/>
                </a:lnTo>
                <a:lnTo>
                  <a:pt x="1313" y="1180"/>
                </a:lnTo>
                <a:lnTo>
                  <a:pt x="1283" y="1203"/>
                </a:lnTo>
                <a:lnTo>
                  <a:pt x="768" y="1498"/>
                </a:lnTo>
                <a:lnTo>
                  <a:pt x="735" y="1513"/>
                </a:lnTo>
                <a:lnTo>
                  <a:pt x="701" y="1520"/>
                </a:lnTo>
                <a:lnTo>
                  <a:pt x="665" y="1520"/>
                </a:lnTo>
                <a:lnTo>
                  <a:pt x="631" y="1513"/>
                </a:lnTo>
                <a:lnTo>
                  <a:pt x="599" y="1498"/>
                </a:lnTo>
                <a:lnTo>
                  <a:pt x="85" y="1203"/>
                </a:lnTo>
                <a:lnTo>
                  <a:pt x="56" y="1180"/>
                </a:lnTo>
                <a:lnTo>
                  <a:pt x="32" y="1155"/>
                </a:lnTo>
                <a:lnTo>
                  <a:pt x="13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3" y="396"/>
                </a:lnTo>
                <a:lnTo>
                  <a:pt x="32" y="366"/>
                </a:lnTo>
                <a:lnTo>
                  <a:pt x="56" y="340"/>
                </a:lnTo>
                <a:lnTo>
                  <a:pt x="85" y="318"/>
                </a:lnTo>
                <a:lnTo>
                  <a:pt x="599" y="22"/>
                </a:lnTo>
                <a:lnTo>
                  <a:pt x="631" y="8"/>
                </a:lnTo>
                <a:lnTo>
                  <a:pt x="665" y="0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0"/>
          <p:cNvSpPr/>
          <p:nvPr/>
        </p:nvSpPr>
        <p:spPr>
          <a:xfrm>
            <a:off x="5217711" y="1846914"/>
            <a:ext cx="1756576" cy="1947620"/>
          </a:xfrm>
          <a:custGeom>
            <a:avLst/>
            <a:gdLst/>
            <a:ahLst/>
            <a:cxnLst/>
            <a:rect l="l" t="t" r="r" b="b"/>
            <a:pathLst>
              <a:path w="1370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9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70" y="465"/>
                </a:lnTo>
                <a:lnTo>
                  <a:pt x="1370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5"/>
                </a:lnTo>
                <a:lnTo>
                  <a:pt x="1313" y="1181"/>
                </a:lnTo>
                <a:lnTo>
                  <a:pt x="1284" y="1201"/>
                </a:lnTo>
                <a:lnTo>
                  <a:pt x="769" y="1499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4" y="1512"/>
                </a:lnTo>
                <a:lnTo>
                  <a:pt x="601" y="1499"/>
                </a:lnTo>
                <a:lnTo>
                  <a:pt x="86" y="1201"/>
                </a:lnTo>
                <a:lnTo>
                  <a:pt x="57" y="1181"/>
                </a:lnTo>
                <a:lnTo>
                  <a:pt x="33" y="1155"/>
                </a:lnTo>
                <a:lnTo>
                  <a:pt x="16" y="1124"/>
                </a:lnTo>
                <a:lnTo>
                  <a:pt x="4" y="1090"/>
                </a:lnTo>
                <a:lnTo>
                  <a:pt x="0" y="1054"/>
                </a:lnTo>
                <a:lnTo>
                  <a:pt x="0" y="465"/>
                </a:lnTo>
                <a:lnTo>
                  <a:pt x="4" y="429"/>
                </a:lnTo>
                <a:lnTo>
                  <a:pt x="16" y="395"/>
                </a:lnTo>
                <a:lnTo>
                  <a:pt x="33" y="364"/>
                </a:lnTo>
                <a:lnTo>
                  <a:pt x="57" y="339"/>
                </a:lnTo>
                <a:lnTo>
                  <a:pt x="86" y="318"/>
                </a:lnTo>
                <a:lnTo>
                  <a:pt x="601" y="21"/>
                </a:lnTo>
                <a:lnTo>
                  <a:pt x="634" y="7"/>
                </a:lnTo>
                <a:lnTo>
                  <a:pt x="668" y="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0"/>
          <p:cNvSpPr/>
          <p:nvPr/>
        </p:nvSpPr>
        <p:spPr>
          <a:xfrm>
            <a:off x="7076861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6" y="0"/>
                </a:moveTo>
                <a:lnTo>
                  <a:pt x="702" y="0"/>
                </a:lnTo>
                <a:lnTo>
                  <a:pt x="736" y="8"/>
                </a:lnTo>
                <a:lnTo>
                  <a:pt x="768" y="22"/>
                </a:lnTo>
                <a:lnTo>
                  <a:pt x="1282" y="318"/>
                </a:lnTo>
                <a:lnTo>
                  <a:pt x="1311" y="340"/>
                </a:lnTo>
                <a:lnTo>
                  <a:pt x="1335" y="366"/>
                </a:lnTo>
                <a:lnTo>
                  <a:pt x="1354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4" y="1124"/>
                </a:lnTo>
                <a:lnTo>
                  <a:pt x="1335" y="1155"/>
                </a:lnTo>
                <a:lnTo>
                  <a:pt x="1311" y="1180"/>
                </a:lnTo>
                <a:lnTo>
                  <a:pt x="1282" y="1203"/>
                </a:lnTo>
                <a:lnTo>
                  <a:pt x="768" y="1498"/>
                </a:lnTo>
                <a:lnTo>
                  <a:pt x="736" y="1513"/>
                </a:lnTo>
                <a:lnTo>
                  <a:pt x="702" y="1520"/>
                </a:lnTo>
                <a:lnTo>
                  <a:pt x="666" y="1520"/>
                </a:lnTo>
                <a:lnTo>
                  <a:pt x="632" y="1513"/>
                </a:lnTo>
                <a:lnTo>
                  <a:pt x="599" y="1498"/>
                </a:lnTo>
                <a:lnTo>
                  <a:pt x="84" y="1203"/>
                </a:lnTo>
                <a:lnTo>
                  <a:pt x="54" y="1180"/>
                </a:lnTo>
                <a:lnTo>
                  <a:pt x="32" y="1155"/>
                </a:lnTo>
                <a:lnTo>
                  <a:pt x="14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4" y="396"/>
                </a:lnTo>
                <a:lnTo>
                  <a:pt x="32" y="366"/>
                </a:lnTo>
                <a:lnTo>
                  <a:pt x="54" y="340"/>
                </a:lnTo>
                <a:lnTo>
                  <a:pt x="84" y="318"/>
                </a:lnTo>
                <a:lnTo>
                  <a:pt x="599" y="22"/>
                </a:lnTo>
                <a:lnTo>
                  <a:pt x="632" y="8"/>
                </a:lnTo>
                <a:lnTo>
                  <a:pt x="666" y="0"/>
                </a:lnTo>
                <a:close/>
              </a:path>
            </a:pathLst>
          </a:custGeom>
          <a:solidFill>
            <a:srgbClr val="FFA803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0"/>
          <p:cNvSpPr/>
          <p:nvPr/>
        </p:nvSpPr>
        <p:spPr>
          <a:xfrm>
            <a:off x="7952586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7" y="0"/>
                </a:moveTo>
                <a:lnTo>
                  <a:pt x="701" y="0"/>
                </a:lnTo>
                <a:lnTo>
                  <a:pt x="737" y="7"/>
                </a:lnTo>
                <a:lnTo>
                  <a:pt x="770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70" y="1497"/>
                </a:lnTo>
                <a:lnTo>
                  <a:pt x="737" y="1512"/>
                </a:lnTo>
                <a:lnTo>
                  <a:pt x="701" y="1519"/>
                </a:lnTo>
                <a:lnTo>
                  <a:pt x="667" y="1519"/>
                </a:lnTo>
                <a:lnTo>
                  <a:pt x="633" y="1512"/>
                </a:lnTo>
                <a:lnTo>
                  <a:pt x="601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5" y="1090"/>
                </a:lnTo>
                <a:lnTo>
                  <a:pt x="0" y="1054"/>
                </a:lnTo>
                <a:lnTo>
                  <a:pt x="0" y="465"/>
                </a:lnTo>
                <a:lnTo>
                  <a:pt x="5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601" y="21"/>
                </a:lnTo>
                <a:lnTo>
                  <a:pt x="633" y="7"/>
                </a:lnTo>
                <a:lnTo>
                  <a:pt x="667" y="0"/>
                </a:lnTo>
                <a:close/>
              </a:path>
            </a:pathLst>
          </a:custGeom>
          <a:solidFill>
            <a:srgbClr val="01AA8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0"/>
          <p:cNvSpPr txBox="1"/>
          <p:nvPr/>
        </p:nvSpPr>
        <p:spPr>
          <a:xfrm>
            <a:off x="994012" y="93190"/>
            <a:ext cx="1043841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ТРЕНДИ 2024 – ЩО У ФОКУСІ УВАГИ</a:t>
            </a:r>
            <a:endParaRPr sz="4400" b="1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0"/>
          <p:cNvSpPr txBox="1"/>
          <p:nvPr/>
        </p:nvSpPr>
        <p:spPr>
          <a:xfrm>
            <a:off x="1009947" y="1253757"/>
            <a:ext cx="27432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Штучний інтелект</a:t>
            </a:r>
          </a:p>
        </p:txBody>
      </p:sp>
      <p:sp>
        <p:nvSpPr>
          <p:cNvPr id="420" name="Google Shape;420;p20"/>
          <p:cNvSpPr txBox="1"/>
          <p:nvPr/>
        </p:nvSpPr>
        <p:spPr>
          <a:xfrm>
            <a:off x="4238773" y="730284"/>
            <a:ext cx="3713813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 err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Веганське</a:t>
            </a: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 харчування</a:t>
            </a:r>
            <a:endParaRPr lang="uk-UA" sz="2600" dirty="0"/>
          </a:p>
        </p:txBody>
      </p:sp>
      <p:grpSp>
        <p:nvGrpSpPr>
          <p:cNvPr id="421" name="Google Shape;421;p20"/>
          <p:cNvGrpSpPr/>
          <p:nvPr/>
        </p:nvGrpSpPr>
        <p:grpSpPr>
          <a:xfrm>
            <a:off x="8555271" y="4515323"/>
            <a:ext cx="548640" cy="630620"/>
            <a:chOff x="7948613" y="2360612"/>
            <a:chExt cx="276225" cy="317500"/>
          </a:xfrm>
        </p:grpSpPr>
        <p:sp>
          <p:nvSpPr>
            <p:cNvPr id="422" name="Google Shape;422;p20"/>
            <p:cNvSpPr/>
            <p:nvPr/>
          </p:nvSpPr>
          <p:spPr>
            <a:xfrm>
              <a:off x="7948613" y="2360612"/>
              <a:ext cx="276225" cy="317500"/>
            </a:xfrm>
            <a:custGeom>
              <a:avLst/>
              <a:gdLst/>
              <a:ahLst/>
              <a:cxnLst/>
              <a:rect l="l" t="t" r="r" b="b"/>
              <a:pathLst>
                <a:path w="120" h="139" extrusionOk="0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20"/>
            <p:cNvSpPr/>
            <p:nvPr/>
          </p:nvSpPr>
          <p:spPr>
            <a:xfrm>
              <a:off x="7997825" y="2401887"/>
              <a:ext cx="177800" cy="171450"/>
            </a:xfrm>
            <a:custGeom>
              <a:avLst/>
              <a:gdLst/>
              <a:ahLst/>
              <a:cxnLst/>
              <a:rect l="l" t="t" r="r" b="b"/>
              <a:pathLst>
                <a:path w="78" h="75" extrusionOk="0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4" name="Google Shape;424;p20"/>
          <p:cNvSpPr/>
          <p:nvPr/>
        </p:nvSpPr>
        <p:spPr>
          <a:xfrm>
            <a:off x="7613848" y="2926568"/>
            <a:ext cx="616770" cy="548640"/>
          </a:xfrm>
          <a:custGeom>
            <a:avLst/>
            <a:gdLst/>
            <a:ahLst/>
            <a:cxnLst/>
            <a:rect l="l" t="t" r="r" b="b"/>
            <a:pathLst>
              <a:path w="119" h="106" extrusionOk="0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0"/>
          <p:cNvSpPr/>
          <p:nvPr/>
        </p:nvSpPr>
        <p:spPr>
          <a:xfrm>
            <a:off x="3906259" y="2926568"/>
            <a:ext cx="593220" cy="548640"/>
          </a:xfrm>
          <a:custGeom>
            <a:avLst/>
            <a:gdLst/>
            <a:ahLst/>
            <a:cxnLst/>
            <a:rect l="l" t="t" r="r" b="b"/>
            <a:pathLst>
              <a:path w="120" h="111" extrusionOk="0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20"/>
          <p:cNvSpPr/>
          <p:nvPr/>
        </p:nvSpPr>
        <p:spPr>
          <a:xfrm>
            <a:off x="5793178" y="2541748"/>
            <a:ext cx="605640" cy="548640"/>
          </a:xfrm>
          <a:custGeom>
            <a:avLst/>
            <a:gdLst/>
            <a:ahLst/>
            <a:cxnLst/>
            <a:rect l="l" t="t" r="r" b="b"/>
            <a:pathLst>
              <a:path w="118" h="107" extrusionOk="0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0"/>
          <p:cNvSpPr/>
          <p:nvPr/>
        </p:nvSpPr>
        <p:spPr>
          <a:xfrm>
            <a:off x="3067191" y="4523158"/>
            <a:ext cx="548640" cy="590108"/>
          </a:xfrm>
          <a:custGeom>
            <a:avLst/>
            <a:gdLst/>
            <a:ahLst/>
            <a:cxnLst/>
            <a:rect l="l" t="t" r="r" b="b"/>
            <a:pathLst>
              <a:path w="119" h="128" extrusionOk="0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0"/>
          <p:cNvSpPr txBox="1"/>
          <p:nvPr/>
        </p:nvSpPr>
        <p:spPr>
          <a:xfrm>
            <a:off x="8487156" y="1298935"/>
            <a:ext cx="35331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Доставка в 1 клік за 15 хвилин</a:t>
            </a:r>
          </a:p>
        </p:txBody>
      </p:sp>
      <p:sp>
        <p:nvSpPr>
          <p:cNvPr id="429" name="Google Shape;429;p20"/>
          <p:cNvSpPr txBox="1"/>
          <p:nvPr/>
        </p:nvSpPr>
        <p:spPr>
          <a:xfrm>
            <a:off x="8932165" y="3685982"/>
            <a:ext cx="3088091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r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недорогі затишні дизайнерські рішення для дому</a:t>
            </a:r>
            <a:endParaRPr sz="26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0"/>
          <p:cNvSpPr txBox="1"/>
          <p:nvPr/>
        </p:nvSpPr>
        <p:spPr>
          <a:xfrm>
            <a:off x="43739" y="3090388"/>
            <a:ext cx="2743200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600" b="1" i="1" dirty="0" err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екотренди</a:t>
            </a:r>
            <a:endParaRPr lang="uk-UA" sz="2600" dirty="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" name="Google Shape;430;p20">
            <a:extLst>
              <a:ext uri="{FF2B5EF4-FFF2-40B4-BE49-F238E27FC236}">
                <a16:creationId xmlns:a16="http://schemas.microsoft.com/office/drawing/2014/main" id="{990134DD-AAAF-DEE8-E058-3DD5D78BF637}"/>
              </a:ext>
            </a:extLst>
          </p:cNvPr>
          <p:cNvSpPr txBox="1"/>
          <p:nvPr/>
        </p:nvSpPr>
        <p:spPr>
          <a:xfrm>
            <a:off x="-45915" y="4808250"/>
            <a:ext cx="27432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en-GB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wellness </a:t>
            </a:r>
            <a:r>
              <a:rPr lang="uk-UA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та </a:t>
            </a:r>
            <a:r>
              <a:rPr lang="en-GB" sz="26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healthy</a:t>
            </a:r>
            <a:endParaRPr sz="26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Barlow"/>
            </a:endParaRPr>
          </a:p>
        </p:txBody>
      </p:sp>
    </p:spTree>
    <p:extLst>
      <p:ext uri="{BB962C8B-B14F-4D97-AF65-F5344CB8AC3E}">
        <p14:creationId xmlns:p14="http://schemas.microsoft.com/office/powerpoint/2010/main" val="102356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0"/>
          <p:cNvSpPr/>
          <p:nvPr/>
        </p:nvSpPr>
        <p:spPr>
          <a:xfrm>
            <a:off x="5951112" y="3897107"/>
            <a:ext cx="289772" cy="550052"/>
          </a:xfrm>
          <a:custGeom>
            <a:avLst/>
            <a:gdLst/>
            <a:ahLst/>
            <a:cxnLst/>
            <a:rect l="l" t="t" r="r" b="b"/>
            <a:pathLst>
              <a:path w="226" h="429" extrusionOk="0">
                <a:moveTo>
                  <a:pt x="118" y="0"/>
                </a:moveTo>
                <a:lnTo>
                  <a:pt x="132" y="7"/>
                </a:lnTo>
                <a:lnTo>
                  <a:pt x="222" y="98"/>
                </a:lnTo>
                <a:lnTo>
                  <a:pt x="226" y="103"/>
                </a:lnTo>
                <a:lnTo>
                  <a:pt x="226" y="106"/>
                </a:lnTo>
                <a:lnTo>
                  <a:pt x="226" y="111"/>
                </a:lnTo>
                <a:lnTo>
                  <a:pt x="222" y="115"/>
                </a:lnTo>
                <a:lnTo>
                  <a:pt x="217" y="118"/>
                </a:lnTo>
                <a:lnTo>
                  <a:pt x="212" y="118"/>
                </a:lnTo>
                <a:lnTo>
                  <a:pt x="161" y="118"/>
                </a:lnTo>
                <a:lnTo>
                  <a:pt x="161" y="383"/>
                </a:lnTo>
                <a:lnTo>
                  <a:pt x="157" y="402"/>
                </a:lnTo>
                <a:lnTo>
                  <a:pt x="149" y="415"/>
                </a:lnTo>
                <a:lnTo>
                  <a:pt x="137" y="424"/>
                </a:lnTo>
                <a:lnTo>
                  <a:pt x="122" y="429"/>
                </a:lnTo>
                <a:lnTo>
                  <a:pt x="104" y="429"/>
                </a:lnTo>
                <a:lnTo>
                  <a:pt x="89" y="424"/>
                </a:lnTo>
                <a:lnTo>
                  <a:pt x="77" y="415"/>
                </a:lnTo>
                <a:lnTo>
                  <a:pt x="69" y="402"/>
                </a:lnTo>
                <a:lnTo>
                  <a:pt x="65" y="383"/>
                </a:lnTo>
                <a:lnTo>
                  <a:pt x="65" y="118"/>
                </a:lnTo>
                <a:lnTo>
                  <a:pt x="16" y="118"/>
                </a:lnTo>
                <a:lnTo>
                  <a:pt x="11" y="118"/>
                </a:lnTo>
                <a:lnTo>
                  <a:pt x="5" y="115"/>
                </a:lnTo>
                <a:lnTo>
                  <a:pt x="2" y="111"/>
                </a:lnTo>
                <a:lnTo>
                  <a:pt x="0" y="108"/>
                </a:lnTo>
                <a:lnTo>
                  <a:pt x="0" y="103"/>
                </a:lnTo>
                <a:lnTo>
                  <a:pt x="2" y="98"/>
                </a:lnTo>
                <a:lnTo>
                  <a:pt x="5" y="93"/>
                </a:lnTo>
                <a:lnTo>
                  <a:pt x="91" y="9"/>
                </a:lnTo>
                <a:lnTo>
                  <a:pt x="104" y="0"/>
                </a:lnTo>
                <a:lnTo>
                  <a:pt x="11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0"/>
          <p:cNvSpPr/>
          <p:nvPr/>
        </p:nvSpPr>
        <p:spPr>
          <a:xfrm>
            <a:off x="6811453" y="4276629"/>
            <a:ext cx="401321" cy="452607"/>
          </a:xfrm>
          <a:custGeom>
            <a:avLst/>
            <a:gdLst/>
            <a:ahLst/>
            <a:cxnLst/>
            <a:rect l="l" t="t" r="r" b="b"/>
            <a:pathLst>
              <a:path w="313" h="353" extrusionOk="0">
                <a:moveTo>
                  <a:pt x="267" y="0"/>
                </a:moveTo>
                <a:lnTo>
                  <a:pt x="282" y="3"/>
                </a:lnTo>
                <a:lnTo>
                  <a:pt x="292" y="12"/>
                </a:lnTo>
                <a:lnTo>
                  <a:pt x="299" y="25"/>
                </a:lnTo>
                <a:lnTo>
                  <a:pt x="313" y="152"/>
                </a:lnTo>
                <a:lnTo>
                  <a:pt x="313" y="157"/>
                </a:lnTo>
                <a:lnTo>
                  <a:pt x="309" y="162"/>
                </a:lnTo>
                <a:lnTo>
                  <a:pt x="306" y="164"/>
                </a:lnTo>
                <a:lnTo>
                  <a:pt x="301" y="166"/>
                </a:lnTo>
                <a:lnTo>
                  <a:pt x="297" y="166"/>
                </a:lnTo>
                <a:lnTo>
                  <a:pt x="292" y="162"/>
                </a:lnTo>
                <a:lnTo>
                  <a:pt x="251" y="130"/>
                </a:lnTo>
                <a:lnTo>
                  <a:pt x="169" y="234"/>
                </a:lnTo>
                <a:lnTo>
                  <a:pt x="86" y="336"/>
                </a:lnTo>
                <a:lnTo>
                  <a:pt x="70" y="350"/>
                </a:lnTo>
                <a:lnTo>
                  <a:pt x="53" y="353"/>
                </a:lnTo>
                <a:lnTo>
                  <a:pt x="34" y="352"/>
                </a:lnTo>
                <a:lnTo>
                  <a:pt x="19" y="342"/>
                </a:lnTo>
                <a:lnTo>
                  <a:pt x="7" y="330"/>
                </a:lnTo>
                <a:lnTo>
                  <a:pt x="0" y="312"/>
                </a:lnTo>
                <a:lnTo>
                  <a:pt x="2" y="294"/>
                </a:lnTo>
                <a:lnTo>
                  <a:pt x="11" y="277"/>
                </a:lnTo>
                <a:lnTo>
                  <a:pt x="94" y="174"/>
                </a:lnTo>
                <a:lnTo>
                  <a:pt x="176" y="70"/>
                </a:lnTo>
                <a:lnTo>
                  <a:pt x="139" y="39"/>
                </a:lnTo>
                <a:lnTo>
                  <a:pt x="135" y="36"/>
                </a:lnTo>
                <a:lnTo>
                  <a:pt x="133" y="31"/>
                </a:lnTo>
                <a:lnTo>
                  <a:pt x="132" y="25"/>
                </a:lnTo>
                <a:lnTo>
                  <a:pt x="133" y="20"/>
                </a:lnTo>
                <a:lnTo>
                  <a:pt x="137" y="17"/>
                </a:lnTo>
                <a:lnTo>
                  <a:pt x="140" y="14"/>
                </a:lnTo>
                <a:lnTo>
                  <a:pt x="145" y="12"/>
                </a:lnTo>
                <a:lnTo>
                  <a:pt x="26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5006152" y="4289452"/>
            <a:ext cx="415425" cy="432092"/>
          </a:xfrm>
          <a:custGeom>
            <a:avLst/>
            <a:gdLst/>
            <a:ahLst/>
            <a:cxnLst/>
            <a:rect l="l" t="t" r="r" b="b"/>
            <a:pathLst>
              <a:path w="324" h="337" extrusionOk="0">
                <a:moveTo>
                  <a:pt x="36" y="0"/>
                </a:moveTo>
                <a:lnTo>
                  <a:pt x="162" y="5"/>
                </a:lnTo>
                <a:lnTo>
                  <a:pt x="167" y="5"/>
                </a:lnTo>
                <a:lnTo>
                  <a:pt x="171" y="9"/>
                </a:lnTo>
                <a:lnTo>
                  <a:pt x="174" y="10"/>
                </a:lnTo>
                <a:lnTo>
                  <a:pt x="174" y="15"/>
                </a:lnTo>
                <a:lnTo>
                  <a:pt x="174" y="19"/>
                </a:lnTo>
                <a:lnTo>
                  <a:pt x="172" y="24"/>
                </a:lnTo>
                <a:lnTo>
                  <a:pt x="171" y="27"/>
                </a:lnTo>
                <a:lnTo>
                  <a:pt x="133" y="62"/>
                </a:lnTo>
                <a:lnTo>
                  <a:pt x="222" y="159"/>
                </a:lnTo>
                <a:lnTo>
                  <a:pt x="312" y="256"/>
                </a:lnTo>
                <a:lnTo>
                  <a:pt x="322" y="273"/>
                </a:lnTo>
                <a:lnTo>
                  <a:pt x="324" y="292"/>
                </a:lnTo>
                <a:lnTo>
                  <a:pt x="319" y="309"/>
                </a:lnTo>
                <a:lnTo>
                  <a:pt x="307" y="323"/>
                </a:lnTo>
                <a:lnTo>
                  <a:pt x="293" y="333"/>
                </a:lnTo>
                <a:lnTo>
                  <a:pt x="276" y="337"/>
                </a:lnTo>
                <a:lnTo>
                  <a:pt x="258" y="333"/>
                </a:lnTo>
                <a:lnTo>
                  <a:pt x="241" y="321"/>
                </a:lnTo>
                <a:lnTo>
                  <a:pt x="152" y="224"/>
                </a:lnTo>
                <a:lnTo>
                  <a:pt x="61" y="127"/>
                </a:lnTo>
                <a:lnTo>
                  <a:pt x="25" y="161"/>
                </a:lnTo>
                <a:lnTo>
                  <a:pt x="20" y="164"/>
                </a:lnTo>
                <a:lnTo>
                  <a:pt x="15" y="164"/>
                </a:lnTo>
                <a:lnTo>
                  <a:pt x="12" y="164"/>
                </a:lnTo>
                <a:lnTo>
                  <a:pt x="7" y="162"/>
                </a:lnTo>
                <a:lnTo>
                  <a:pt x="3" y="159"/>
                </a:lnTo>
                <a:lnTo>
                  <a:pt x="0" y="156"/>
                </a:lnTo>
                <a:lnTo>
                  <a:pt x="0" y="149"/>
                </a:lnTo>
                <a:lnTo>
                  <a:pt x="5" y="27"/>
                </a:lnTo>
                <a:lnTo>
                  <a:pt x="10" y="14"/>
                </a:lnTo>
                <a:lnTo>
                  <a:pt x="20" y="4"/>
                </a:lnTo>
                <a:lnTo>
                  <a:pt x="36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0"/>
          <p:cNvSpPr/>
          <p:nvPr/>
        </p:nvSpPr>
        <p:spPr>
          <a:xfrm>
            <a:off x="7153791" y="5145943"/>
            <a:ext cx="551334" cy="291053"/>
          </a:xfrm>
          <a:custGeom>
            <a:avLst/>
            <a:gdLst/>
            <a:ahLst/>
            <a:cxnLst/>
            <a:rect l="l" t="t" r="r" b="b"/>
            <a:pathLst>
              <a:path w="430" h="227" extrusionOk="0">
                <a:moveTo>
                  <a:pt x="327" y="0"/>
                </a:moveTo>
                <a:lnTo>
                  <a:pt x="333" y="2"/>
                </a:lnTo>
                <a:lnTo>
                  <a:pt x="338" y="5"/>
                </a:lnTo>
                <a:lnTo>
                  <a:pt x="421" y="92"/>
                </a:lnTo>
                <a:lnTo>
                  <a:pt x="430" y="104"/>
                </a:lnTo>
                <a:lnTo>
                  <a:pt x="430" y="120"/>
                </a:lnTo>
                <a:lnTo>
                  <a:pt x="423" y="132"/>
                </a:lnTo>
                <a:lnTo>
                  <a:pt x="333" y="222"/>
                </a:lnTo>
                <a:lnTo>
                  <a:pt x="327" y="226"/>
                </a:lnTo>
                <a:lnTo>
                  <a:pt x="324" y="227"/>
                </a:lnTo>
                <a:lnTo>
                  <a:pt x="319" y="226"/>
                </a:lnTo>
                <a:lnTo>
                  <a:pt x="315" y="222"/>
                </a:lnTo>
                <a:lnTo>
                  <a:pt x="312" y="219"/>
                </a:lnTo>
                <a:lnTo>
                  <a:pt x="312" y="214"/>
                </a:lnTo>
                <a:lnTo>
                  <a:pt x="312" y="162"/>
                </a:lnTo>
                <a:lnTo>
                  <a:pt x="47" y="162"/>
                </a:lnTo>
                <a:lnTo>
                  <a:pt x="29" y="159"/>
                </a:lnTo>
                <a:lnTo>
                  <a:pt x="13" y="150"/>
                </a:lnTo>
                <a:lnTo>
                  <a:pt x="5" y="137"/>
                </a:lnTo>
                <a:lnTo>
                  <a:pt x="0" y="121"/>
                </a:lnTo>
                <a:lnTo>
                  <a:pt x="0" y="106"/>
                </a:lnTo>
                <a:lnTo>
                  <a:pt x="5" y="91"/>
                </a:lnTo>
                <a:lnTo>
                  <a:pt x="13" y="79"/>
                </a:lnTo>
                <a:lnTo>
                  <a:pt x="29" y="68"/>
                </a:lnTo>
                <a:lnTo>
                  <a:pt x="47" y="65"/>
                </a:lnTo>
                <a:lnTo>
                  <a:pt x="312" y="65"/>
                </a:lnTo>
                <a:lnTo>
                  <a:pt x="312" y="15"/>
                </a:lnTo>
                <a:lnTo>
                  <a:pt x="312" y="10"/>
                </a:lnTo>
                <a:lnTo>
                  <a:pt x="315" y="5"/>
                </a:lnTo>
                <a:lnTo>
                  <a:pt x="319" y="3"/>
                </a:lnTo>
                <a:lnTo>
                  <a:pt x="322" y="0"/>
                </a:lnTo>
                <a:lnTo>
                  <a:pt x="32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4465076" y="5145943"/>
            <a:ext cx="551334" cy="289772"/>
          </a:xfrm>
          <a:custGeom>
            <a:avLst/>
            <a:gdLst/>
            <a:ahLst/>
            <a:cxnLst/>
            <a:rect l="l" t="t" r="r" b="b"/>
            <a:pathLst>
              <a:path w="430" h="226" extrusionOk="0">
                <a:moveTo>
                  <a:pt x="108" y="0"/>
                </a:moveTo>
                <a:lnTo>
                  <a:pt x="113" y="2"/>
                </a:lnTo>
                <a:lnTo>
                  <a:pt x="116" y="3"/>
                </a:lnTo>
                <a:lnTo>
                  <a:pt x="118" y="9"/>
                </a:lnTo>
                <a:lnTo>
                  <a:pt x="120" y="14"/>
                </a:lnTo>
                <a:lnTo>
                  <a:pt x="120" y="65"/>
                </a:lnTo>
                <a:lnTo>
                  <a:pt x="384" y="65"/>
                </a:lnTo>
                <a:lnTo>
                  <a:pt x="403" y="68"/>
                </a:lnTo>
                <a:lnTo>
                  <a:pt x="417" y="79"/>
                </a:lnTo>
                <a:lnTo>
                  <a:pt x="427" y="91"/>
                </a:lnTo>
                <a:lnTo>
                  <a:pt x="430" y="106"/>
                </a:lnTo>
                <a:lnTo>
                  <a:pt x="430" y="121"/>
                </a:lnTo>
                <a:lnTo>
                  <a:pt x="427" y="137"/>
                </a:lnTo>
                <a:lnTo>
                  <a:pt x="417" y="150"/>
                </a:lnTo>
                <a:lnTo>
                  <a:pt x="403" y="159"/>
                </a:lnTo>
                <a:lnTo>
                  <a:pt x="384" y="162"/>
                </a:lnTo>
                <a:lnTo>
                  <a:pt x="120" y="162"/>
                </a:lnTo>
                <a:lnTo>
                  <a:pt x="120" y="210"/>
                </a:lnTo>
                <a:lnTo>
                  <a:pt x="118" y="215"/>
                </a:lnTo>
                <a:lnTo>
                  <a:pt x="116" y="220"/>
                </a:lnTo>
                <a:lnTo>
                  <a:pt x="113" y="224"/>
                </a:lnTo>
                <a:lnTo>
                  <a:pt x="108" y="226"/>
                </a:lnTo>
                <a:lnTo>
                  <a:pt x="103" y="226"/>
                </a:lnTo>
                <a:lnTo>
                  <a:pt x="97" y="226"/>
                </a:lnTo>
                <a:lnTo>
                  <a:pt x="94" y="222"/>
                </a:lnTo>
                <a:lnTo>
                  <a:pt x="9" y="135"/>
                </a:lnTo>
                <a:lnTo>
                  <a:pt x="0" y="123"/>
                </a:lnTo>
                <a:lnTo>
                  <a:pt x="0" y="108"/>
                </a:lnTo>
                <a:lnTo>
                  <a:pt x="9" y="96"/>
                </a:lnTo>
                <a:lnTo>
                  <a:pt x="97" y="3"/>
                </a:lnTo>
                <a:lnTo>
                  <a:pt x="103" y="2"/>
                </a:lnTo>
                <a:lnTo>
                  <a:pt x="10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0" name="Google Shape;410;p20"/>
          <p:cNvGrpSpPr/>
          <p:nvPr/>
        </p:nvGrpSpPr>
        <p:grpSpPr>
          <a:xfrm>
            <a:off x="5199262" y="4643469"/>
            <a:ext cx="1773501" cy="1771168"/>
            <a:chOff x="4404528" y="3770892"/>
            <a:chExt cx="1302084" cy="1300372"/>
          </a:xfrm>
        </p:grpSpPr>
        <p:sp>
          <p:nvSpPr>
            <p:cNvPr id="411" name="Google Shape;411;p20"/>
            <p:cNvSpPr/>
            <p:nvPr/>
          </p:nvSpPr>
          <p:spPr>
            <a:xfrm>
              <a:off x="4406240" y="3770892"/>
              <a:ext cx="1300372" cy="130037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7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0"/>
            <p:cNvSpPr txBox="1"/>
            <p:nvPr/>
          </p:nvSpPr>
          <p:spPr>
            <a:xfrm>
              <a:off x="4404528" y="4280264"/>
              <a:ext cx="1205876" cy="3389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ТРЕНДИ</a:t>
              </a:r>
              <a:endParaRPr sz="24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20"/>
          <p:cNvSpPr/>
          <p:nvPr/>
        </p:nvSpPr>
        <p:spPr>
          <a:xfrm>
            <a:off x="2484120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20"/>
          <p:cNvSpPr/>
          <p:nvPr/>
        </p:nvSpPr>
        <p:spPr>
          <a:xfrm>
            <a:off x="3362408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5" y="0"/>
                </a:moveTo>
                <a:lnTo>
                  <a:pt x="701" y="0"/>
                </a:lnTo>
                <a:lnTo>
                  <a:pt x="735" y="8"/>
                </a:lnTo>
                <a:lnTo>
                  <a:pt x="768" y="22"/>
                </a:lnTo>
                <a:lnTo>
                  <a:pt x="1283" y="318"/>
                </a:lnTo>
                <a:lnTo>
                  <a:pt x="1313" y="340"/>
                </a:lnTo>
                <a:lnTo>
                  <a:pt x="1335" y="366"/>
                </a:lnTo>
                <a:lnTo>
                  <a:pt x="1353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3" y="1124"/>
                </a:lnTo>
                <a:lnTo>
                  <a:pt x="1335" y="1155"/>
                </a:lnTo>
                <a:lnTo>
                  <a:pt x="1313" y="1180"/>
                </a:lnTo>
                <a:lnTo>
                  <a:pt x="1283" y="1203"/>
                </a:lnTo>
                <a:lnTo>
                  <a:pt x="768" y="1498"/>
                </a:lnTo>
                <a:lnTo>
                  <a:pt x="735" y="1513"/>
                </a:lnTo>
                <a:lnTo>
                  <a:pt x="701" y="1520"/>
                </a:lnTo>
                <a:lnTo>
                  <a:pt x="665" y="1520"/>
                </a:lnTo>
                <a:lnTo>
                  <a:pt x="631" y="1513"/>
                </a:lnTo>
                <a:lnTo>
                  <a:pt x="599" y="1498"/>
                </a:lnTo>
                <a:lnTo>
                  <a:pt x="85" y="1203"/>
                </a:lnTo>
                <a:lnTo>
                  <a:pt x="56" y="1180"/>
                </a:lnTo>
                <a:lnTo>
                  <a:pt x="32" y="1155"/>
                </a:lnTo>
                <a:lnTo>
                  <a:pt x="13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3" y="396"/>
                </a:lnTo>
                <a:lnTo>
                  <a:pt x="32" y="366"/>
                </a:lnTo>
                <a:lnTo>
                  <a:pt x="56" y="340"/>
                </a:lnTo>
                <a:lnTo>
                  <a:pt x="85" y="318"/>
                </a:lnTo>
                <a:lnTo>
                  <a:pt x="599" y="22"/>
                </a:lnTo>
                <a:lnTo>
                  <a:pt x="631" y="8"/>
                </a:lnTo>
                <a:lnTo>
                  <a:pt x="665" y="0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0"/>
          <p:cNvSpPr/>
          <p:nvPr/>
        </p:nvSpPr>
        <p:spPr>
          <a:xfrm>
            <a:off x="5217711" y="1846914"/>
            <a:ext cx="1756576" cy="1947620"/>
          </a:xfrm>
          <a:custGeom>
            <a:avLst/>
            <a:gdLst/>
            <a:ahLst/>
            <a:cxnLst/>
            <a:rect l="l" t="t" r="r" b="b"/>
            <a:pathLst>
              <a:path w="1370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9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70" y="465"/>
                </a:lnTo>
                <a:lnTo>
                  <a:pt x="1370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5"/>
                </a:lnTo>
                <a:lnTo>
                  <a:pt x="1313" y="1181"/>
                </a:lnTo>
                <a:lnTo>
                  <a:pt x="1284" y="1201"/>
                </a:lnTo>
                <a:lnTo>
                  <a:pt x="769" y="1499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4" y="1512"/>
                </a:lnTo>
                <a:lnTo>
                  <a:pt x="601" y="1499"/>
                </a:lnTo>
                <a:lnTo>
                  <a:pt x="86" y="1201"/>
                </a:lnTo>
                <a:lnTo>
                  <a:pt x="57" y="1181"/>
                </a:lnTo>
                <a:lnTo>
                  <a:pt x="33" y="1155"/>
                </a:lnTo>
                <a:lnTo>
                  <a:pt x="16" y="1124"/>
                </a:lnTo>
                <a:lnTo>
                  <a:pt x="4" y="1090"/>
                </a:lnTo>
                <a:lnTo>
                  <a:pt x="0" y="1054"/>
                </a:lnTo>
                <a:lnTo>
                  <a:pt x="0" y="465"/>
                </a:lnTo>
                <a:lnTo>
                  <a:pt x="4" y="429"/>
                </a:lnTo>
                <a:lnTo>
                  <a:pt x="16" y="395"/>
                </a:lnTo>
                <a:lnTo>
                  <a:pt x="33" y="364"/>
                </a:lnTo>
                <a:lnTo>
                  <a:pt x="57" y="339"/>
                </a:lnTo>
                <a:lnTo>
                  <a:pt x="86" y="318"/>
                </a:lnTo>
                <a:lnTo>
                  <a:pt x="601" y="21"/>
                </a:lnTo>
                <a:lnTo>
                  <a:pt x="634" y="7"/>
                </a:lnTo>
                <a:lnTo>
                  <a:pt x="668" y="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0"/>
          <p:cNvSpPr/>
          <p:nvPr/>
        </p:nvSpPr>
        <p:spPr>
          <a:xfrm>
            <a:off x="7076861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6" y="0"/>
                </a:moveTo>
                <a:lnTo>
                  <a:pt x="702" y="0"/>
                </a:lnTo>
                <a:lnTo>
                  <a:pt x="736" y="8"/>
                </a:lnTo>
                <a:lnTo>
                  <a:pt x="768" y="22"/>
                </a:lnTo>
                <a:lnTo>
                  <a:pt x="1282" y="318"/>
                </a:lnTo>
                <a:lnTo>
                  <a:pt x="1311" y="340"/>
                </a:lnTo>
                <a:lnTo>
                  <a:pt x="1335" y="366"/>
                </a:lnTo>
                <a:lnTo>
                  <a:pt x="1354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4" y="1124"/>
                </a:lnTo>
                <a:lnTo>
                  <a:pt x="1335" y="1155"/>
                </a:lnTo>
                <a:lnTo>
                  <a:pt x="1311" y="1180"/>
                </a:lnTo>
                <a:lnTo>
                  <a:pt x="1282" y="1203"/>
                </a:lnTo>
                <a:lnTo>
                  <a:pt x="768" y="1498"/>
                </a:lnTo>
                <a:lnTo>
                  <a:pt x="736" y="1513"/>
                </a:lnTo>
                <a:lnTo>
                  <a:pt x="702" y="1520"/>
                </a:lnTo>
                <a:lnTo>
                  <a:pt x="666" y="1520"/>
                </a:lnTo>
                <a:lnTo>
                  <a:pt x="632" y="1513"/>
                </a:lnTo>
                <a:lnTo>
                  <a:pt x="599" y="1498"/>
                </a:lnTo>
                <a:lnTo>
                  <a:pt x="84" y="1203"/>
                </a:lnTo>
                <a:lnTo>
                  <a:pt x="54" y="1180"/>
                </a:lnTo>
                <a:lnTo>
                  <a:pt x="32" y="1155"/>
                </a:lnTo>
                <a:lnTo>
                  <a:pt x="14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4" y="396"/>
                </a:lnTo>
                <a:lnTo>
                  <a:pt x="32" y="366"/>
                </a:lnTo>
                <a:lnTo>
                  <a:pt x="54" y="340"/>
                </a:lnTo>
                <a:lnTo>
                  <a:pt x="84" y="318"/>
                </a:lnTo>
                <a:lnTo>
                  <a:pt x="599" y="22"/>
                </a:lnTo>
                <a:lnTo>
                  <a:pt x="632" y="8"/>
                </a:lnTo>
                <a:lnTo>
                  <a:pt x="666" y="0"/>
                </a:lnTo>
                <a:close/>
              </a:path>
            </a:pathLst>
          </a:custGeom>
          <a:solidFill>
            <a:srgbClr val="FFA803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0"/>
          <p:cNvSpPr/>
          <p:nvPr/>
        </p:nvSpPr>
        <p:spPr>
          <a:xfrm>
            <a:off x="7952586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7" y="0"/>
                </a:moveTo>
                <a:lnTo>
                  <a:pt x="701" y="0"/>
                </a:lnTo>
                <a:lnTo>
                  <a:pt x="737" y="7"/>
                </a:lnTo>
                <a:lnTo>
                  <a:pt x="770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70" y="1497"/>
                </a:lnTo>
                <a:lnTo>
                  <a:pt x="737" y="1512"/>
                </a:lnTo>
                <a:lnTo>
                  <a:pt x="701" y="1519"/>
                </a:lnTo>
                <a:lnTo>
                  <a:pt x="667" y="1519"/>
                </a:lnTo>
                <a:lnTo>
                  <a:pt x="633" y="1512"/>
                </a:lnTo>
                <a:lnTo>
                  <a:pt x="601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5" y="1090"/>
                </a:lnTo>
                <a:lnTo>
                  <a:pt x="0" y="1054"/>
                </a:lnTo>
                <a:lnTo>
                  <a:pt x="0" y="465"/>
                </a:lnTo>
                <a:lnTo>
                  <a:pt x="5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601" y="21"/>
                </a:lnTo>
                <a:lnTo>
                  <a:pt x="633" y="7"/>
                </a:lnTo>
                <a:lnTo>
                  <a:pt x="667" y="0"/>
                </a:lnTo>
                <a:close/>
              </a:path>
            </a:pathLst>
          </a:custGeom>
          <a:solidFill>
            <a:srgbClr val="01AA8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0"/>
          <p:cNvSpPr txBox="1"/>
          <p:nvPr/>
        </p:nvSpPr>
        <p:spPr>
          <a:xfrm>
            <a:off x="-157163" y="-70221"/>
            <a:ext cx="1271079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ТРЕНДИ, ЩО ПРИВАБЛИВІ ДЛЯ БІЗНЕС-ІНТЕГРАЦІЙ</a:t>
            </a:r>
            <a:endParaRPr sz="4400" b="1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0"/>
          <p:cNvSpPr txBox="1"/>
          <p:nvPr/>
        </p:nvSpPr>
        <p:spPr>
          <a:xfrm>
            <a:off x="1009947" y="1253757"/>
            <a:ext cx="2743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розробка систем штучного інтелекту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20"/>
          <p:cNvSpPr txBox="1"/>
          <p:nvPr/>
        </p:nvSpPr>
        <p:spPr>
          <a:xfrm>
            <a:off x="4238773" y="597790"/>
            <a:ext cx="2974001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just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впровадження ШІ у роботу соціальних підприємств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</a:endParaRPr>
          </a:p>
        </p:txBody>
      </p:sp>
      <p:grpSp>
        <p:nvGrpSpPr>
          <p:cNvPr id="421" name="Google Shape;421;p20"/>
          <p:cNvGrpSpPr/>
          <p:nvPr/>
        </p:nvGrpSpPr>
        <p:grpSpPr>
          <a:xfrm>
            <a:off x="8555271" y="4515323"/>
            <a:ext cx="548640" cy="630620"/>
            <a:chOff x="7948613" y="2360612"/>
            <a:chExt cx="276225" cy="317500"/>
          </a:xfrm>
        </p:grpSpPr>
        <p:sp>
          <p:nvSpPr>
            <p:cNvPr id="422" name="Google Shape;422;p20"/>
            <p:cNvSpPr/>
            <p:nvPr/>
          </p:nvSpPr>
          <p:spPr>
            <a:xfrm>
              <a:off x="7948613" y="2360612"/>
              <a:ext cx="276225" cy="317500"/>
            </a:xfrm>
            <a:custGeom>
              <a:avLst/>
              <a:gdLst/>
              <a:ahLst/>
              <a:cxnLst/>
              <a:rect l="l" t="t" r="r" b="b"/>
              <a:pathLst>
                <a:path w="120" h="139" extrusionOk="0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20"/>
            <p:cNvSpPr/>
            <p:nvPr/>
          </p:nvSpPr>
          <p:spPr>
            <a:xfrm>
              <a:off x="7997825" y="2401887"/>
              <a:ext cx="177800" cy="171450"/>
            </a:xfrm>
            <a:custGeom>
              <a:avLst/>
              <a:gdLst/>
              <a:ahLst/>
              <a:cxnLst/>
              <a:rect l="l" t="t" r="r" b="b"/>
              <a:pathLst>
                <a:path w="78" h="75" extrusionOk="0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4" name="Google Shape;424;p20"/>
          <p:cNvSpPr/>
          <p:nvPr/>
        </p:nvSpPr>
        <p:spPr>
          <a:xfrm>
            <a:off x="7613848" y="2926568"/>
            <a:ext cx="616770" cy="548640"/>
          </a:xfrm>
          <a:custGeom>
            <a:avLst/>
            <a:gdLst/>
            <a:ahLst/>
            <a:cxnLst/>
            <a:rect l="l" t="t" r="r" b="b"/>
            <a:pathLst>
              <a:path w="119" h="106" extrusionOk="0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0"/>
          <p:cNvSpPr/>
          <p:nvPr/>
        </p:nvSpPr>
        <p:spPr>
          <a:xfrm>
            <a:off x="3906259" y="2926568"/>
            <a:ext cx="593220" cy="548640"/>
          </a:xfrm>
          <a:custGeom>
            <a:avLst/>
            <a:gdLst/>
            <a:ahLst/>
            <a:cxnLst/>
            <a:rect l="l" t="t" r="r" b="b"/>
            <a:pathLst>
              <a:path w="120" h="111" extrusionOk="0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20"/>
          <p:cNvSpPr/>
          <p:nvPr/>
        </p:nvSpPr>
        <p:spPr>
          <a:xfrm>
            <a:off x="5793178" y="2541748"/>
            <a:ext cx="605640" cy="548640"/>
          </a:xfrm>
          <a:custGeom>
            <a:avLst/>
            <a:gdLst/>
            <a:ahLst/>
            <a:cxnLst/>
            <a:rect l="l" t="t" r="r" b="b"/>
            <a:pathLst>
              <a:path w="118" h="107" extrusionOk="0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0"/>
          <p:cNvSpPr/>
          <p:nvPr/>
        </p:nvSpPr>
        <p:spPr>
          <a:xfrm>
            <a:off x="3067191" y="4523158"/>
            <a:ext cx="548640" cy="590108"/>
          </a:xfrm>
          <a:custGeom>
            <a:avLst/>
            <a:gdLst/>
            <a:ahLst/>
            <a:cxnLst/>
            <a:rect l="l" t="t" r="r" b="b"/>
            <a:pathLst>
              <a:path w="119" h="128" extrusionOk="0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0"/>
          <p:cNvSpPr txBox="1"/>
          <p:nvPr/>
        </p:nvSpPr>
        <p:spPr>
          <a:xfrm>
            <a:off x="8487156" y="1298935"/>
            <a:ext cx="353310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just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розробка платформ з використанням технологій штучного інтелекту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20"/>
          <p:cNvSpPr txBox="1"/>
          <p:nvPr/>
        </p:nvSpPr>
        <p:spPr>
          <a:xfrm>
            <a:off x="8932165" y="3685982"/>
            <a:ext cx="3088091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r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рішення для обробки даних та безпека їх зберігання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0"/>
          <p:cNvSpPr txBox="1"/>
          <p:nvPr/>
        </p:nvSpPr>
        <p:spPr>
          <a:xfrm>
            <a:off x="43739" y="3090388"/>
            <a:ext cx="27432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just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галузеві хмарні платформи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Barlow"/>
            </a:endParaRPr>
          </a:p>
        </p:txBody>
      </p:sp>
      <p:sp>
        <p:nvSpPr>
          <p:cNvPr id="2" name="Google Shape;430;p20">
            <a:extLst>
              <a:ext uri="{FF2B5EF4-FFF2-40B4-BE49-F238E27FC236}">
                <a16:creationId xmlns:a16="http://schemas.microsoft.com/office/drawing/2014/main" id="{990134DD-AAAF-DEE8-E058-3DD5D78BF637}"/>
              </a:ext>
            </a:extLst>
          </p:cNvPr>
          <p:cNvSpPr txBox="1"/>
          <p:nvPr/>
        </p:nvSpPr>
        <p:spPr>
          <a:xfrm>
            <a:off x="-157163" y="4702802"/>
            <a:ext cx="2743200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just">
              <a:buClr>
                <a:srgbClr val="323F4F"/>
              </a:buClr>
              <a:buSzPts val="2400"/>
              <a:buFont typeface="Noto Sans Symbols"/>
              <a:buChar char="✔"/>
            </a:pPr>
            <a:r>
              <a:rPr lang="uk-UA" sz="2000" b="1" i="1" dirty="0">
                <a:solidFill>
                  <a:srgbClr val="323F4F"/>
                </a:solidFill>
                <a:latin typeface="Calibri"/>
                <a:ea typeface="Calibri"/>
                <a:cs typeface="Calibri"/>
              </a:rPr>
              <a:t>інтелектуальні застосунки, які спрощують і покращують життя людей</a:t>
            </a:r>
            <a:endParaRPr sz="20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Barlow"/>
            </a:endParaRPr>
          </a:p>
        </p:txBody>
      </p:sp>
    </p:spTree>
    <p:extLst>
      <p:ext uri="{BB962C8B-B14F-4D97-AF65-F5344CB8AC3E}">
        <p14:creationId xmlns:p14="http://schemas.microsoft.com/office/powerpoint/2010/main" val="113703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2"/>
          <p:cNvSpPr txBox="1"/>
          <p:nvPr/>
        </p:nvSpPr>
        <p:spPr>
          <a:xfrm>
            <a:off x="975254" y="3869672"/>
            <a:ext cx="11413066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dirty="0">
                <a:solidFill>
                  <a:srgbClr val="56595E"/>
                </a:solidFill>
                <a:latin typeface="Calibri"/>
                <a:ea typeface="Calibri"/>
                <a:cs typeface="Calibri"/>
                <a:sym typeface="Calibri"/>
              </a:rPr>
              <a:t>ПИТАННЯ НА ЯКІ ПІДПРИЄМЕЦЬ ПОВИНЕН ДАТИ ВІДПОВІДЬ ПЕРЕД ВІДКРИТТЯМ БУДЬ-ЯКОГО БІЗНЕСУ</a:t>
            </a:r>
            <a:endParaRPr sz="5400" b="1" dirty="0">
              <a:solidFill>
                <a:srgbClr val="5659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5" name="Google Shape;445;p2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22" descr="Изображение выглядит как человек, ноутбук, внутренний, компьютер&#10;&#10;Автоматически созданное описание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9466" y="0"/>
            <a:ext cx="11413067" cy="3371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3"/>
          <p:cNvSpPr txBox="1"/>
          <p:nvPr/>
        </p:nvSpPr>
        <p:spPr>
          <a:xfrm>
            <a:off x="7505056" y="-210118"/>
            <a:ext cx="4186882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У чому цінність вашої пропозиції?</a:t>
            </a:r>
            <a:endParaRPr lang="uk-UA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3" name="Google Shape;45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98558" y="1046068"/>
            <a:ext cx="6857999" cy="5872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4"/>
          <p:cNvSpPr txBox="1"/>
          <p:nvPr/>
        </p:nvSpPr>
        <p:spPr>
          <a:xfrm>
            <a:off x="7307686" y="-194279"/>
            <a:ext cx="4184226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5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Чи буде попит на ваш товар чи послугу?</a:t>
            </a:r>
            <a:endParaRPr lang="uk-UA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60" name="Google Shape;460;p24" descr="Изображение выглядит как текст, коллекция картинок, визитк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85862"/>
            <a:ext cx="7115175" cy="5672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5"/>
          <p:cNvSpPr txBox="1"/>
          <p:nvPr/>
        </p:nvSpPr>
        <p:spPr>
          <a:xfrm>
            <a:off x="6749372" y="-28575"/>
            <a:ext cx="4928278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1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Чим відрізняється ваш продукт від конкурентів?</a:t>
            </a: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67" name="Google Shape;467;p25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57300"/>
            <a:ext cx="6643688" cy="56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6"/>
          <p:cNvSpPr txBox="1"/>
          <p:nvPr/>
        </p:nvSpPr>
        <p:spPr>
          <a:xfrm>
            <a:off x="6329363" y="485775"/>
            <a:ext cx="5421660" cy="2482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000" b="1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Наскільки ваш бізнес масштабований?</a:t>
            </a:r>
            <a:endParaRPr lang="uk-UA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74" name="Google Shape;474;p26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43039"/>
            <a:ext cx="6329363" cy="5414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7"/>
          <p:cNvSpPr txBox="1"/>
          <p:nvPr/>
        </p:nvSpPr>
        <p:spPr>
          <a:xfrm>
            <a:off x="7463037" y="651578"/>
            <a:ext cx="4314625" cy="2563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6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Наскільки ви віддані своїй справі?</a:t>
            </a:r>
            <a:endParaRPr lang="uk-UA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81" name="Google Shape;48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14401"/>
            <a:ext cx="7086600" cy="594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8"/>
          <p:cNvSpPr txBox="1"/>
          <p:nvPr/>
        </p:nvSpPr>
        <p:spPr>
          <a:xfrm>
            <a:off x="7072313" y="338886"/>
            <a:ext cx="4891088" cy="2118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60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У чому ваша основна сила?</a:t>
            </a: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88" name="Google Shape;48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857375"/>
            <a:ext cx="6843713" cy="500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9"/>
          <p:cNvSpPr txBox="1"/>
          <p:nvPr/>
        </p:nvSpPr>
        <p:spPr>
          <a:xfrm>
            <a:off x="7984853" y="457804"/>
            <a:ext cx="3702251" cy="1828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Які ваші слабкості?</a:t>
            </a:r>
            <a:endParaRPr lang="uk-UA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95" name="Google Shape;495;p29" descr="Изображение выглядит как звезда, блюдо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00163"/>
            <a:ext cx="7172325" cy="5557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"/>
          <p:cNvSpPr txBox="1"/>
          <p:nvPr/>
        </p:nvSpPr>
        <p:spPr>
          <a:xfrm>
            <a:off x="177148" y="617555"/>
            <a:ext cx="7498270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1" i="0" u="none" strike="noStrike" cap="none" dirty="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4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 правильно обрати сферу підприємницької діяльності? </a:t>
            </a:r>
            <a:endParaRPr lang="uk-UA" sz="4400" b="1" dirty="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2072640" y="2508456"/>
            <a:ext cx="9997630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1" dirty="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uk-UA" sz="4400" b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 сформувати вміння орієнтуватися у просторі можливостей, що відкриваються з початком бізнесу?</a:t>
            </a:r>
          </a:p>
        </p:txBody>
      </p:sp>
      <p:sp>
        <p:nvSpPr>
          <p:cNvPr id="133" name="Google Shape;133;p3"/>
          <p:cNvSpPr txBox="1"/>
          <p:nvPr/>
        </p:nvSpPr>
        <p:spPr>
          <a:xfrm>
            <a:off x="-642262" y="5321376"/>
            <a:ext cx="101197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 знайти підприємницьку ідею?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0"/>
          <p:cNvSpPr txBox="1"/>
          <p:nvPr/>
        </p:nvSpPr>
        <p:spPr>
          <a:xfrm>
            <a:off x="7441965" y="0"/>
            <a:ext cx="4392847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Скільки платитимуть ваші клієнти?</a:t>
            </a:r>
            <a:endParaRPr lang="uk-UA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02" name="Google Shape;502;p30" descr="Изображение выглядит как стол тумба, гончарный станок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85" y="1385889"/>
            <a:ext cx="7230659" cy="552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1"/>
          <p:cNvSpPr txBox="1"/>
          <p:nvPr/>
        </p:nvSpPr>
        <p:spPr>
          <a:xfrm>
            <a:off x="7438433" y="306956"/>
            <a:ext cx="4402279" cy="2721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Яку владу мають ваші покупці?</a:t>
            </a: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09" name="Google Shape;509;p31" descr="Изображение выглядит как текст, коллекция картинок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3929" y="1814513"/>
            <a:ext cx="7472362" cy="5043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2"/>
          <p:cNvSpPr txBox="1"/>
          <p:nvPr/>
        </p:nvSpPr>
        <p:spPr>
          <a:xfrm>
            <a:off x="7003099" y="326997"/>
            <a:ext cx="5003163" cy="2359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000" b="1" dirty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Яку владу мають ваші постачальники?</a:t>
            </a:r>
            <a:endParaRPr lang="uk-UA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16" name="Google Shape;51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00212"/>
            <a:ext cx="7066675" cy="5157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3"/>
          <p:cNvSpPr txBox="1"/>
          <p:nvPr/>
        </p:nvSpPr>
        <p:spPr>
          <a:xfrm>
            <a:off x="7500939" y="171450"/>
            <a:ext cx="4291012" cy="2592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Як продавати товар?</a:t>
            </a:r>
            <a:endParaRPr lang="uk-UA" dirty="0"/>
          </a:p>
        </p:txBody>
      </p:sp>
      <p:pic>
        <p:nvPicPr>
          <p:cNvPr id="523" name="Google Shape;52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39077"/>
            <a:ext cx="6768697" cy="5618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4"/>
          <p:cNvSpPr txBox="1"/>
          <p:nvPr/>
        </p:nvSpPr>
        <p:spPr>
          <a:xfrm>
            <a:off x="7443788" y="228851"/>
            <a:ext cx="4505325" cy="2857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 потрібно просувати свій товар?</a:t>
            </a:r>
            <a:endParaRPr lang="uk-UA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30" name="Google Shape;530;p34" descr="Изображение выглядит как текст, коллекция картинок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85863"/>
            <a:ext cx="7315200" cy="5672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5"/>
          <p:cNvSpPr txBox="1"/>
          <p:nvPr/>
        </p:nvSpPr>
        <p:spPr>
          <a:xfrm>
            <a:off x="7537689" y="49781"/>
            <a:ext cx="4411424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1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Якою є загроза появи нових гравців на ринку?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37" name="Google Shape;53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057275"/>
            <a:ext cx="7343775" cy="580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6"/>
          <p:cNvSpPr txBox="1"/>
          <p:nvPr/>
        </p:nvSpPr>
        <p:spPr>
          <a:xfrm>
            <a:off x="6543674" y="80798"/>
            <a:ext cx="5158155" cy="2882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lnSpcReduction="1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400" b="1" dirty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Чи зможете ви захистити свою інтелектуальну власність?</a:t>
            </a:r>
            <a:endParaRPr lang="uk-UA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44" name="Google Shape;544;p36" descr="Изображение выглядит как текст, векторная графика, визитк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21843"/>
            <a:ext cx="6543674" cy="530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7"/>
          <p:cNvSpPr txBox="1"/>
          <p:nvPr/>
        </p:nvSpPr>
        <p:spPr>
          <a:xfrm>
            <a:off x="7658102" y="341035"/>
            <a:ext cx="4167172" cy="308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400" b="1" dirty="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Який стартовий капітал вам потрібний?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51" name="Google Shape;551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271588"/>
            <a:ext cx="7515225" cy="5586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38"/>
          <p:cNvSpPr txBox="1"/>
          <p:nvPr/>
        </p:nvSpPr>
        <p:spPr>
          <a:xfrm>
            <a:off x="6872288" y="519329"/>
            <a:ext cx="5003122" cy="2252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0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 ви фінансуватимете свій бізнес?</a:t>
            </a:r>
            <a:endParaRPr lang="uk-UA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58" name="Google Shape;558;p38" descr="Изображение выглядит как текст, коллекция картинок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85863"/>
            <a:ext cx="6872288" cy="5672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39"/>
          <p:cNvSpPr txBox="1"/>
          <p:nvPr/>
        </p:nvSpPr>
        <p:spPr>
          <a:xfrm>
            <a:off x="7116927" y="120769"/>
            <a:ext cx="4718540" cy="390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50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Скільки грошей вам потрібно, щоб пережити перші кілька років?</a:t>
            </a: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65" name="Google Shape;56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7945" y="1785938"/>
            <a:ext cx="6758643" cy="4843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"/>
          <p:cNvSpPr txBox="1"/>
          <p:nvPr/>
        </p:nvSpPr>
        <p:spPr>
          <a:xfrm>
            <a:off x="1036130" y="210041"/>
            <a:ext cx="101197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ЩО ТАКЕ ПІДПРИЄМНИЦЬКА ІДЕЯ?</a:t>
            </a:r>
            <a:endParaRPr sz="4400" b="1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 txBox="1"/>
          <p:nvPr/>
        </p:nvSpPr>
        <p:spPr>
          <a:xfrm>
            <a:off x="5838194" y="1888971"/>
            <a:ext cx="5909093" cy="3620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uk-UA" sz="2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uk-UA" sz="2800" b="1" i="1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Підприємницька ідея  -  конкретне цілісне знання про доцільність і можливість здійснювати певний вид підприємницької діяльності, а також чітке усвідомлення мети такої діяльності, шляхів і засобів її досягнення.</a:t>
            </a:r>
          </a:p>
        </p:txBody>
      </p:sp>
      <p:pic>
        <p:nvPicPr>
          <p:cNvPr id="143" name="Google Shape;143;p4" descr="Изображение выглядит как текст, доск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111" y="1775405"/>
            <a:ext cx="5600861" cy="3733907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40"/>
          <p:cNvSpPr txBox="1"/>
          <p:nvPr/>
        </p:nvSpPr>
        <p:spPr>
          <a:xfrm>
            <a:off x="7458076" y="253160"/>
            <a:ext cx="4316554" cy="261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b="1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Які ваші фінансові прогнози?</a:t>
            </a:r>
            <a:endParaRPr lang="uk-UA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572" name="Google Shape;572;p40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85850"/>
            <a:ext cx="7458076" cy="577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41"/>
          <p:cNvSpPr txBox="1"/>
          <p:nvPr/>
        </p:nvSpPr>
        <p:spPr>
          <a:xfrm>
            <a:off x="7912773" y="1663363"/>
            <a:ext cx="3941574" cy="1976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20000"/>
          </a:bodyPr>
          <a:lstStyle/>
          <a:p>
            <a:pPr algn="r">
              <a:lnSpc>
                <a:spcPct val="90000"/>
              </a:lnSpc>
              <a:spcBef>
                <a:spcPts val="600"/>
              </a:spcBef>
            </a:pPr>
            <a:r>
              <a:rPr lang="uk-UA" sz="6000" b="1" dirty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Яка ваша кінцева ціль?</a:t>
            </a:r>
            <a:endParaRPr lang="uk-UA" sz="6000" dirty="0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9" name="Google Shape;579;p41" descr="Изображение выглядит как карт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057275"/>
            <a:ext cx="7586663" cy="580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2"/>
          <p:cNvSpPr txBox="1"/>
          <p:nvPr/>
        </p:nvSpPr>
        <p:spPr>
          <a:xfrm>
            <a:off x="6510607" y="585787"/>
            <a:ext cx="5681394" cy="557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7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7700" b="1" dirty="0">
                <a:solidFill>
                  <a:srgbClr val="548135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В МЕНЕ Є КРУТА ІДЕЯ!</a:t>
            </a:r>
            <a:endParaRPr lang="uk-UA" sz="7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uk-UA" sz="5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uk-UA" sz="5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uk-UA" sz="5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uk-UA" sz="5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6900" b="1" dirty="0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ЩО ПОТРІБНО ДЛЯ її РЕАЛІЗАЦІЇ </a:t>
            </a:r>
            <a:r>
              <a:rPr lang="uk-UA" sz="6900" b="1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lang="uk-UA" sz="6900" dirty="0"/>
          </a:p>
        </p:txBody>
      </p:sp>
      <p:pic>
        <p:nvPicPr>
          <p:cNvPr id="586" name="Google Shape;586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578" y="2339136"/>
            <a:ext cx="4741880" cy="4484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80915" y="214313"/>
            <a:ext cx="2115086" cy="2024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Google Shape;593;p4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43" descr="Снимок экрана 2021-02-17 в 11.59.0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8866" y="324899"/>
            <a:ext cx="11494268" cy="6396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4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44"/>
          <p:cNvSpPr txBox="1"/>
          <p:nvPr/>
        </p:nvSpPr>
        <p:spPr>
          <a:xfrm>
            <a:off x="-864524" y="161453"/>
            <a:ext cx="12081479" cy="902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600" b="1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ЕТАПИ СТВОРЕННЯ ВЛАСНОЇ СПРАВИ</a:t>
            </a:r>
            <a:endParaRPr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02" name="Google Shape;602;p44"/>
          <p:cNvSpPr/>
          <p:nvPr/>
        </p:nvSpPr>
        <p:spPr>
          <a:xfrm>
            <a:off x="731520" y="1825539"/>
            <a:ext cx="11084480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 </a:t>
            </a:r>
            <a:r>
              <a:rPr lang="uk-UA" sz="3600" b="1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Якщо ідея обрана, починається другій етап - визначення цілей та розробка стратегії підприємницької діяльності. </a:t>
            </a:r>
            <a:endParaRPr lang="uk-UA"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b="1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 На цьому етапі визначається:</a:t>
            </a:r>
            <a:endParaRPr lang="uk-UA" dirty="0"/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Noto Sans Symbols"/>
              <a:buChar char="✔"/>
            </a:pPr>
            <a:r>
              <a:rPr lang="uk-UA" sz="3600" b="1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варіант початку бізнесу;</a:t>
            </a:r>
            <a:endParaRPr lang="uk-UA" dirty="0"/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Noto Sans Symbols"/>
              <a:buChar char="✔"/>
            </a:pPr>
            <a:r>
              <a:rPr lang="uk-UA" sz="3600" b="1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вид діяльності підприємства;</a:t>
            </a:r>
            <a:endParaRPr lang="uk-UA" dirty="0"/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Noto Sans Symbols"/>
              <a:buChar char="✔"/>
            </a:pPr>
            <a:r>
              <a:rPr lang="uk-UA" sz="3600" b="1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вибір місця розташування підприємства.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75"/>
          <p:cNvSpPr/>
          <p:nvPr/>
        </p:nvSpPr>
        <p:spPr>
          <a:xfrm>
            <a:off x="4064000" y="1"/>
            <a:ext cx="8127999" cy="68580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75"/>
          <p:cNvSpPr/>
          <p:nvPr/>
        </p:nvSpPr>
        <p:spPr>
          <a:xfrm>
            <a:off x="4064001" y="1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p75"/>
          <p:cNvSpPr txBox="1"/>
          <p:nvPr/>
        </p:nvSpPr>
        <p:spPr>
          <a:xfrm>
            <a:off x="313402" y="1960575"/>
            <a:ext cx="5664807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ПРИКЛАДИ ВДАЛОЇ РЕАЛІЗАЦІЇ БІЗНЕС-ІДЕЇ</a:t>
            </a:r>
            <a:endParaRPr sz="4400" b="1" dirty="0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852" name="Google Shape;852;p7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4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urple sign with white text&#10;&#10;Description automatically generated">
            <a:extLst>
              <a:ext uri="{FF2B5EF4-FFF2-40B4-BE49-F238E27FC236}">
                <a16:creationId xmlns:a16="http://schemas.microsoft.com/office/drawing/2014/main" id="{DAB199B0-B6B1-0676-110C-29F243AAFF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128963"/>
            <a:ext cx="12324559" cy="36360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B884AB-5394-5384-77A2-99EFC4CC3B0F}"/>
              </a:ext>
            </a:extLst>
          </p:cNvPr>
          <p:cNvSpPr txBox="1"/>
          <p:nvPr/>
        </p:nvSpPr>
        <p:spPr>
          <a:xfrm>
            <a:off x="114300" y="559920"/>
            <a:ext cx="1221025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uk-UA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Український застосунок для власників домашніх тварин </a:t>
            </a:r>
            <a:r>
              <a:rPr lang="en-GB" sz="4200" b="1" dirty="0" err="1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Bubibo</a:t>
            </a:r>
            <a:r>
              <a:rPr lang="en-GB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запустили у США, Мексиці та Канаді</a:t>
            </a:r>
          </a:p>
        </p:txBody>
      </p:sp>
    </p:spTree>
    <p:extLst>
      <p:ext uri="{BB962C8B-B14F-4D97-AF65-F5344CB8AC3E}">
        <p14:creationId xmlns:p14="http://schemas.microsoft.com/office/powerpoint/2010/main" val="38493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4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B884AB-5394-5384-77A2-99EFC4CC3B0F}"/>
              </a:ext>
            </a:extLst>
          </p:cNvPr>
          <p:cNvSpPr txBox="1"/>
          <p:nvPr/>
        </p:nvSpPr>
        <p:spPr>
          <a:xfrm>
            <a:off x="245150" y="217020"/>
            <a:ext cx="117017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Український стартап </a:t>
            </a:r>
            <a:r>
              <a:rPr lang="en-GB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Liki24.com </a:t>
            </a:r>
            <a:r>
              <a:rPr lang="uk-UA" sz="42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вийшов на німецький ринок, інвестувавши в це $100 000</a:t>
            </a:r>
          </a:p>
        </p:txBody>
      </p:sp>
      <p:pic>
        <p:nvPicPr>
          <p:cNvPr id="4" name="Picture 3" descr="A blue circle with black letters and numbers&#10;&#10;Description automatically generated">
            <a:extLst>
              <a:ext uri="{FF2B5EF4-FFF2-40B4-BE49-F238E27FC236}">
                <a16:creationId xmlns:a16="http://schemas.microsoft.com/office/drawing/2014/main" id="{3FC48703-D140-812C-B2D6-17349719C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386" y="1915433"/>
            <a:ext cx="10390189" cy="487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2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57"/>
          <p:cNvSpPr/>
          <p:nvPr/>
        </p:nvSpPr>
        <p:spPr>
          <a:xfrm>
            <a:off x="3189357" y="-52101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p57"/>
          <p:cNvSpPr txBox="1"/>
          <p:nvPr/>
        </p:nvSpPr>
        <p:spPr>
          <a:xfrm>
            <a:off x="589113" y="4748214"/>
            <a:ext cx="566480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- </a:t>
            </a:r>
            <a:endParaRPr sz="50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714" name="Google Shape;714;p5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57" descr="A person and person touching their hand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941" y="-85809"/>
            <a:ext cx="11245946" cy="6978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58"/>
          <p:cNvSpPr/>
          <p:nvPr/>
        </p:nvSpPr>
        <p:spPr>
          <a:xfrm>
            <a:off x="3189357" y="-52101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58"/>
          <p:cNvSpPr txBox="1"/>
          <p:nvPr/>
        </p:nvSpPr>
        <p:spPr>
          <a:xfrm>
            <a:off x="2047462" y="434631"/>
            <a:ext cx="9621078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 dirty="0">
                <a:solidFill>
                  <a:schemeClr val="accent6">
                    <a:lumMod val="50000"/>
                  </a:schemeClr>
                </a:solidFill>
                <a:latin typeface="Candara"/>
                <a:ea typeface="Candara"/>
                <a:cs typeface="Candara"/>
                <a:sym typeface="Candara"/>
              </a:rPr>
              <a:t>ЧИ ЗНАЄТЕ ВИ ЩО ТАКЕ БІЗНЕС-ПЛАН? </a:t>
            </a:r>
            <a:endParaRPr sz="5000" b="1" dirty="0">
              <a:solidFill>
                <a:schemeClr val="accent6">
                  <a:lumMod val="50000"/>
                </a:schemeClr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723" name="Google Shape;723;p5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5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" y="1530626"/>
            <a:ext cx="8951230" cy="5930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"/>
          <p:cNvSpPr/>
          <p:nvPr/>
        </p:nvSpPr>
        <p:spPr>
          <a:xfrm>
            <a:off x="1635593" y="2152756"/>
            <a:ext cx="1228392" cy="1236101"/>
          </a:xfrm>
          <a:prstGeom prst="ellipse">
            <a:avLst/>
          </a:prstGeom>
          <a:solidFill>
            <a:srgbClr val="FF2B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7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/>
          <p:nvPr/>
        </p:nvSpPr>
        <p:spPr>
          <a:xfrm>
            <a:off x="2040796" y="2760421"/>
            <a:ext cx="417985" cy="1274776"/>
          </a:xfrm>
          <a:custGeom>
            <a:avLst/>
            <a:gdLst/>
            <a:ahLst/>
            <a:cxnLst/>
            <a:rect l="l" t="t" r="r" b="b"/>
            <a:pathLst>
              <a:path w="522" h="1592" extrusionOk="0">
                <a:moveTo>
                  <a:pt x="230" y="0"/>
                </a:moveTo>
                <a:lnTo>
                  <a:pt x="300" y="0"/>
                </a:lnTo>
                <a:lnTo>
                  <a:pt x="300" y="236"/>
                </a:lnTo>
                <a:lnTo>
                  <a:pt x="516" y="112"/>
                </a:lnTo>
                <a:lnTo>
                  <a:pt x="516" y="186"/>
                </a:lnTo>
                <a:lnTo>
                  <a:pt x="300" y="311"/>
                </a:lnTo>
                <a:lnTo>
                  <a:pt x="300" y="410"/>
                </a:lnTo>
                <a:lnTo>
                  <a:pt x="522" y="292"/>
                </a:lnTo>
                <a:lnTo>
                  <a:pt x="522" y="361"/>
                </a:lnTo>
                <a:lnTo>
                  <a:pt x="300" y="485"/>
                </a:lnTo>
                <a:lnTo>
                  <a:pt x="300" y="1592"/>
                </a:lnTo>
                <a:lnTo>
                  <a:pt x="230" y="1592"/>
                </a:lnTo>
                <a:lnTo>
                  <a:pt x="230" y="404"/>
                </a:lnTo>
                <a:lnTo>
                  <a:pt x="0" y="280"/>
                </a:lnTo>
                <a:lnTo>
                  <a:pt x="0" y="205"/>
                </a:lnTo>
                <a:lnTo>
                  <a:pt x="230" y="330"/>
                </a:lnTo>
                <a:lnTo>
                  <a:pt x="23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>
            <a:outerShdw blurRad="50800" dist="38100" dir="189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/>
          <p:nvPr/>
        </p:nvSpPr>
        <p:spPr>
          <a:xfrm>
            <a:off x="5171047" y="977044"/>
            <a:ext cx="1621164" cy="1631339"/>
          </a:xfrm>
          <a:prstGeom prst="ellipse">
            <a:avLst/>
          </a:prstGeom>
          <a:solidFill>
            <a:srgbClr val="85C4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7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/>
          <p:nvPr/>
        </p:nvSpPr>
        <p:spPr>
          <a:xfrm>
            <a:off x="5833855" y="1970995"/>
            <a:ext cx="417985" cy="1274776"/>
          </a:xfrm>
          <a:custGeom>
            <a:avLst/>
            <a:gdLst/>
            <a:ahLst/>
            <a:cxnLst/>
            <a:rect l="l" t="t" r="r" b="b"/>
            <a:pathLst>
              <a:path w="522" h="1592" extrusionOk="0">
                <a:moveTo>
                  <a:pt x="230" y="0"/>
                </a:moveTo>
                <a:lnTo>
                  <a:pt x="300" y="0"/>
                </a:lnTo>
                <a:lnTo>
                  <a:pt x="300" y="236"/>
                </a:lnTo>
                <a:lnTo>
                  <a:pt x="516" y="112"/>
                </a:lnTo>
                <a:lnTo>
                  <a:pt x="516" y="186"/>
                </a:lnTo>
                <a:lnTo>
                  <a:pt x="300" y="311"/>
                </a:lnTo>
                <a:lnTo>
                  <a:pt x="300" y="410"/>
                </a:lnTo>
                <a:lnTo>
                  <a:pt x="522" y="292"/>
                </a:lnTo>
                <a:lnTo>
                  <a:pt x="522" y="361"/>
                </a:lnTo>
                <a:lnTo>
                  <a:pt x="300" y="485"/>
                </a:lnTo>
                <a:lnTo>
                  <a:pt x="300" y="1592"/>
                </a:lnTo>
                <a:lnTo>
                  <a:pt x="230" y="1592"/>
                </a:lnTo>
                <a:lnTo>
                  <a:pt x="230" y="404"/>
                </a:lnTo>
                <a:lnTo>
                  <a:pt x="0" y="280"/>
                </a:lnTo>
                <a:lnTo>
                  <a:pt x="0" y="205"/>
                </a:lnTo>
                <a:lnTo>
                  <a:pt x="230" y="330"/>
                </a:lnTo>
                <a:lnTo>
                  <a:pt x="23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>
            <a:outerShdw blurRad="50800" dist="38100" dir="189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5"/>
          <p:cNvSpPr/>
          <p:nvPr/>
        </p:nvSpPr>
        <p:spPr>
          <a:xfrm>
            <a:off x="9234492" y="2048168"/>
            <a:ext cx="1332328" cy="1340689"/>
          </a:xfrm>
          <a:prstGeom prst="ellipse">
            <a:avLst/>
          </a:prstGeom>
          <a:solidFill>
            <a:srgbClr val="3EB8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7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5"/>
          <p:cNvSpPr/>
          <p:nvPr/>
        </p:nvSpPr>
        <p:spPr>
          <a:xfrm>
            <a:off x="9691663" y="2760421"/>
            <a:ext cx="417985" cy="1274776"/>
          </a:xfrm>
          <a:custGeom>
            <a:avLst/>
            <a:gdLst/>
            <a:ahLst/>
            <a:cxnLst/>
            <a:rect l="l" t="t" r="r" b="b"/>
            <a:pathLst>
              <a:path w="522" h="1592" extrusionOk="0">
                <a:moveTo>
                  <a:pt x="230" y="0"/>
                </a:moveTo>
                <a:lnTo>
                  <a:pt x="300" y="0"/>
                </a:lnTo>
                <a:lnTo>
                  <a:pt x="300" y="236"/>
                </a:lnTo>
                <a:lnTo>
                  <a:pt x="516" y="112"/>
                </a:lnTo>
                <a:lnTo>
                  <a:pt x="516" y="186"/>
                </a:lnTo>
                <a:lnTo>
                  <a:pt x="300" y="311"/>
                </a:lnTo>
                <a:lnTo>
                  <a:pt x="300" y="410"/>
                </a:lnTo>
                <a:lnTo>
                  <a:pt x="522" y="292"/>
                </a:lnTo>
                <a:lnTo>
                  <a:pt x="522" y="361"/>
                </a:lnTo>
                <a:lnTo>
                  <a:pt x="300" y="485"/>
                </a:lnTo>
                <a:lnTo>
                  <a:pt x="300" y="1592"/>
                </a:lnTo>
                <a:lnTo>
                  <a:pt x="230" y="1592"/>
                </a:lnTo>
                <a:lnTo>
                  <a:pt x="230" y="404"/>
                </a:lnTo>
                <a:lnTo>
                  <a:pt x="0" y="280"/>
                </a:lnTo>
                <a:lnTo>
                  <a:pt x="0" y="205"/>
                </a:lnTo>
                <a:lnTo>
                  <a:pt x="230" y="330"/>
                </a:lnTo>
                <a:lnTo>
                  <a:pt x="23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>
            <a:outerShdw blurRad="50800" dist="38100" dir="189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5"/>
          <p:cNvSpPr/>
          <p:nvPr/>
        </p:nvSpPr>
        <p:spPr>
          <a:xfrm>
            <a:off x="696035" y="3647668"/>
            <a:ext cx="3174403" cy="1569660"/>
          </a:xfrm>
          <a:prstGeom prst="rect">
            <a:avLst/>
          </a:prstGeom>
          <a:solidFill>
            <a:srgbClr val="FF2B2A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1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ЯКИЙ ПРОДУКТ Я ЗАПРОПОНУЮ НА РИНОК ТОВАРІВ ТА ПОСЛУГ?</a:t>
            </a:r>
            <a:endParaRPr sz="2400" b="1" i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4626590" y="3233965"/>
            <a:ext cx="3358721" cy="1200329"/>
          </a:xfrm>
          <a:prstGeom prst="rect">
            <a:avLst/>
          </a:prstGeom>
          <a:solidFill>
            <a:srgbClr val="85C40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1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ЧИ Є ПОДІБНИЙ ТОВАР АБО ПОСЛУГА НА РИНКУ?</a:t>
            </a:r>
            <a:endParaRPr sz="2400" b="1" i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8321564" y="3647669"/>
            <a:ext cx="3661170" cy="1569660"/>
          </a:xfrm>
          <a:prstGeom prst="rect">
            <a:avLst/>
          </a:prstGeom>
          <a:solidFill>
            <a:srgbClr val="3EB8CD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1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ЧИМ ВІДРІЗНЯЄТЬСЯ МІЙ ТОВАР АБО ПОСЛУГА  ВІД АНАЛОГІЧНИХ ТОВАРІВ КОНКУРЕНТІВ?</a:t>
            </a:r>
            <a:endParaRPr sz="2400" b="1" i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59"/>
          <p:cNvSpPr/>
          <p:nvPr/>
        </p:nvSpPr>
        <p:spPr>
          <a:xfrm>
            <a:off x="3189357" y="-52101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1" name="Google Shape;731;p5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Google Shape;732;p59" descr="A white paper with black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406962"/>
            <a:ext cx="12181761" cy="6038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60"/>
          <p:cNvSpPr/>
          <p:nvPr/>
        </p:nvSpPr>
        <p:spPr>
          <a:xfrm>
            <a:off x="3189357" y="-52101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60"/>
          <p:cNvSpPr txBox="1"/>
          <p:nvPr/>
        </p:nvSpPr>
        <p:spPr>
          <a:xfrm>
            <a:off x="139149" y="275605"/>
            <a:ext cx="12052852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ЯК ВИ ДУМАЄТЕ, НАВІЩО ПОТРІБЕН БІЗНЕС-ПЛАН? </a:t>
            </a:r>
            <a:endParaRPr sz="50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740" name="Google Shape;740;p6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60" descr="A person with many hands and many object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39367" y="1415760"/>
            <a:ext cx="8095784" cy="5084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61"/>
          <p:cNvSpPr/>
          <p:nvPr/>
        </p:nvSpPr>
        <p:spPr>
          <a:xfrm>
            <a:off x="2911061" y="3460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8" name="Google Shape;748;p6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61" descr="A screenshot of a black scree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90614"/>
            <a:ext cx="12181760" cy="6532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62"/>
          <p:cNvSpPr/>
          <p:nvPr/>
        </p:nvSpPr>
        <p:spPr>
          <a:xfrm>
            <a:off x="2911061" y="3460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62"/>
          <p:cNvSpPr txBox="1"/>
          <p:nvPr/>
        </p:nvSpPr>
        <p:spPr>
          <a:xfrm>
            <a:off x="2484783" y="76285"/>
            <a:ext cx="9707217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ЧИ ЗНАЄТЕ ВИ ЯКА СТРУКТУРА 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 БІЗНЕС-ПЛАНУ? </a:t>
            </a:r>
            <a:endParaRPr sz="50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757" name="Google Shape;757;p6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62" descr="A purple background with black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149" y="1670634"/>
            <a:ext cx="9228790" cy="5221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63"/>
          <p:cNvSpPr/>
          <p:nvPr/>
        </p:nvSpPr>
        <p:spPr>
          <a:xfrm>
            <a:off x="2911061" y="34607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5" name="Google Shape;765;p6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63" descr="A black and white background with white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6000" y="0"/>
            <a:ext cx="11805760" cy="7124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" name="Google Shape;772;p6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64" descr="A person holding a book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2926" y="-61563"/>
            <a:ext cx="11363074" cy="6904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Google Shape;779;p6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p65" descr="A white background with black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301565"/>
            <a:ext cx="12181760" cy="6492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6" name="Google Shape;786;p6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66" descr="A black and white checklist with yellow check box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41925"/>
            <a:ext cx="12181760" cy="6350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3" name="Google Shape;793;p6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67" descr="A screenshot of a computer scree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08" y="0"/>
            <a:ext cx="12141748" cy="6892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" name="Google Shape;800;p6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68" descr="A screenshot of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97799"/>
            <a:ext cx="12434301" cy="67948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6" descr="Изображение выглядит как текст, пол&#10;&#10;Автоматически созданное описание"/>
          <p:cNvPicPr preferRelativeResize="0"/>
          <p:nvPr/>
        </p:nvPicPr>
        <p:blipFill rotWithShape="1">
          <a:blip r:embed="rId3">
            <a:alphaModFix amt="50000"/>
          </a:blip>
          <a:srcRect b="3433"/>
          <a:stretch/>
        </p:blipFill>
        <p:spPr>
          <a:xfrm>
            <a:off x="20" y="1"/>
            <a:ext cx="1219198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1359108" y="3655700"/>
            <a:ext cx="9144000" cy="2900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ЯК ВИНИКАЮТЬ ІДЕЇ?</a:t>
            </a:r>
            <a:endParaRPr/>
          </a:p>
        </p:txBody>
      </p:sp>
      <p:pic>
        <p:nvPicPr>
          <p:cNvPr id="166" name="Google Shape;166;p6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34800" y="6721476"/>
            <a:ext cx="457200" cy="124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807;p6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8" name="Google Shape;808;p69" descr="A black and white text with a stack of coin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30864"/>
            <a:ext cx="12509592" cy="6562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4" name="Google Shape;814;p7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70" descr="A screenshot of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15445"/>
            <a:ext cx="12468058" cy="6777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Google Shape;821;p7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71" descr="A black and white poster with text and a plant in a po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86641"/>
            <a:ext cx="12236260" cy="6508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8" name="Google Shape;828;p7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72" descr="A screenshot of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490" y="-1"/>
            <a:ext cx="11981175" cy="6892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5" name="Google Shape;835;p7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73" descr="A black background with white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498043"/>
            <a:ext cx="12483669" cy="6002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2" name="Google Shape;842;p7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3" name="Google Shape;843;p74" descr="A screenshot of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347025"/>
            <a:ext cx="12367266" cy="62525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75"/>
          <p:cNvSpPr/>
          <p:nvPr/>
        </p:nvSpPr>
        <p:spPr>
          <a:xfrm>
            <a:off x="4064000" y="1"/>
            <a:ext cx="8127999" cy="68580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75"/>
          <p:cNvSpPr/>
          <p:nvPr/>
        </p:nvSpPr>
        <p:spPr>
          <a:xfrm>
            <a:off x="4064001" y="1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p75"/>
          <p:cNvSpPr txBox="1"/>
          <p:nvPr/>
        </p:nvSpPr>
        <p:spPr>
          <a:xfrm>
            <a:off x="470564" y="2117738"/>
            <a:ext cx="5664807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ЦІКАВІ ФАКТИ З СВІТУ РЕКЛАМИ ТА БІЗНЕСУ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852" name="Google Shape;852;p7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9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76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59" name="Google Shape;859;p76"/>
          <p:cNvSpPr/>
          <p:nvPr/>
        </p:nvSpPr>
        <p:spPr>
          <a:xfrm>
            <a:off x="5209432" y="2058406"/>
            <a:ext cx="5763041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Перша зубна паста 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COLGATE продавалася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 в пляшках. </a:t>
            </a:r>
            <a:endParaRPr/>
          </a:p>
        </p:txBody>
      </p:sp>
      <p:pic>
        <p:nvPicPr>
          <p:cNvPr id="860" name="Google Shape;860;p76" descr="Без названия (1)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4781" y="3846011"/>
            <a:ext cx="3556000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77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2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67" name="Google Shape;867;p77"/>
          <p:cNvSpPr/>
          <p:nvPr/>
        </p:nvSpPr>
        <p:spPr>
          <a:xfrm>
            <a:off x="5678796" y="1397477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Стів Джобс: «Я назву компанію Apple, якщо до 5 годин ви не запропонуєте кращого». </a:t>
            </a:r>
            <a:endParaRPr/>
          </a:p>
        </p:txBody>
      </p:sp>
      <p:pic>
        <p:nvPicPr>
          <p:cNvPr id="868" name="Google Shape;868;p77" descr="Без названия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7510" y="3372788"/>
            <a:ext cx="3092203" cy="311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78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3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75" name="Google Shape;875;p78"/>
          <p:cNvSpPr/>
          <p:nvPr/>
        </p:nvSpPr>
        <p:spPr>
          <a:xfrm>
            <a:off x="5858876" y="1777868"/>
            <a:ext cx="5917606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Творцеві символу NIKE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 заплатили тільки 35$ 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за дизайн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6" name="Google Shape;876;p78" descr="Без названия (1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4588" y="4308691"/>
            <a:ext cx="4045906" cy="2181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7"/>
          <p:cNvSpPr txBox="1"/>
          <p:nvPr/>
        </p:nvSpPr>
        <p:spPr>
          <a:xfrm>
            <a:off x="2090333" y="251749"/>
            <a:ext cx="900813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548135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ЯК ПОМІЧАТИ ТЕ, ЧОГО НЕ БАЧАТЬ ІНШІ?</a:t>
            </a:r>
            <a:endParaRPr sz="3600" b="1" dirty="0">
              <a:solidFill>
                <a:srgbClr val="548135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 txBox="1"/>
          <p:nvPr/>
        </p:nvSpPr>
        <p:spPr>
          <a:xfrm>
            <a:off x="3677855" y="2747547"/>
            <a:ext cx="18288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rgbClr val="3EB8CD"/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ГОВАРД ШУЛЬЦ</a:t>
            </a:r>
            <a:endParaRPr sz="1800" b="1" dirty="0">
              <a:solidFill>
                <a:srgbClr val="3EB8CD"/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7"/>
          <p:cNvSpPr/>
          <p:nvPr/>
        </p:nvSpPr>
        <p:spPr>
          <a:xfrm>
            <a:off x="304713" y="3429000"/>
            <a:ext cx="6096000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Говард Шульц не винайшов культуру кави.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Коли він був на конференції в Італії, то побачив, як місцеві мешканці на шляху з дому до офісу зупиняються, щоб купити каву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Так народилась ідея </a:t>
            </a:r>
            <a:r>
              <a:rPr lang="uk-UA" sz="2400" b="1" u="sng" dirty="0" err="1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Starbucks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— стати цим «третім місцем», куди заходять люди. </a:t>
            </a:r>
          </a:p>
        </p:txBody>
      </p:sp>
      <p:sp>
        <p:nvSpPr>
          <p:cNvPr id="175" name="Google Shape;175;p7"/>
          <p:cNvSpPr/>
          <p:nvPr/>
        </p:nvSpPr>
        <p:spPr>
          <a:xfrm>
            <a:off x="6849274" y="1535106"/>
            <a:ext cx="5149606" cy="4893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Втім, це не було простим копіюванням. </a:t>
            </a:r>
          </a:p>
          <a:p>
            <a:pPr marL="342900" marR="0" lvl="0" indent="-215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lang="uk-UA" sz="2400" b="1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Перша спроба створити «італійську кав’ярню» у </a:t>
            </a:r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Сіетлі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(з оперною музикою й офіціантами у краватках) провалилась. </a:t>
            </a:r>
          </a:p>
          <a:p>
            <a:pPr marL="342900" marR="0" lvl="0" indent="-215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lang="uk-UA" sz="2400" b="1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Noto Sans Symbols"/>
              <a:buChar char="▪"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Шульц експериментував далі — та прийшов до того вигляду </a:t>
            </a:r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Starbucks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який нам відомий: де ти можеш працювати, розмовляти з друзями. </a:t>
            </a:r>
            <a:endParaRPr lang="uk-UA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6" name="Google Shape;176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4713" y="898080"/>
            <a:ext cx="2943718" cy="214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79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4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83" name="Google Shape;883;p79"/>
          <p:cNvSpPr/>
          <p:nvPr/>
        </p:nvSpPr>
        <p:spPr>
          <a:xfrm>
            <a:off x="4627509" y="1762750"/>
            <a:ext cx="756449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Найбільш продуктивний день 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робочого тижня - вівторок</a:t>
            </a:r>
            <a:r>
              <a:rPr lang="ru-RU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4" name="Google Shape;884;p79" descr="images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5331" y="3701474"/>
            <a:ext cx="3238500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80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5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91" name="Google Shape;891;p80"/>
          <p:cNvSpPr/>
          <p:nvPr/>
        </p:nvSpPr>
        <p:spPr>
          <a:xfrm>
            <a:off x="5905588" y="1306768"/>
            <a:ext cx="609600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90% всіх ресторанів зазнає збитків протягом свого першого року роботи </a:t>
            </a:r>
            <a:endParaRPr/>
          </a:p>
        </p:txBody>
      </p:sp>
      <p:pic>
        <p:nvPicPr>
          <p:cNvPr id="892" name="Google Shape;892;p80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6314" y="4130247"/>
            <a:ext cx="5940288" cy="2310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81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6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899" name="Google Shape;899;p81"/>
          <p:cNvSpPr/>
          <p:nvPr/>
        </p:nvSpPr>
        <p:spPr>
          <a:xfrm>
            <a:off x="4300584" y="2019758"/>
            <a:ext cx="7528548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Microsoft зробив 16 005 $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доходу за перший рік роботи </a:t>
            </a:r>
            <a:endParaRPr/>
          </a:p>
        </p:txBody>
      </p:sp>
      <p:pic>
        <p:nvPicPr>
          <p:cNvPr id="900" name="Google Shape;900;p81" descr="Без названия (1)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030" y="4345520"/>
            <a:ext cx="4091743" cy="2291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82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7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07" name="Google Shape;907;p82"/>
          <p:cNvSpPr/>
          <p:nvPr/>
        </p:nvSpPr>
        <p:spPr>
          <a:xfrm>
            <a:off x="5935827" y="1835906"/>
            <a:ext cx="609600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Нафтовий магнат, Джон Д. Рокфеллер, був першим в світі мільярдером </a:t>
            </a:r>
            <a:endParaRPr/>
          </a:p>
        </p:txBody>
      </p:sp>
      <p:pic>
        <p:nvPicPr>
          <p:cNvPr id="908" name="Google Shape;908;p82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919" y="3424197"/>
            <a:ext cx="3273172" cy="3273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83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8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15" name="Google Shape;915;p83"/>
          <p:cNvSpPr/>
          <p:nvPr/>
        </p:nvSpPr>
        <p:spPr>
          <a:xfrm>
            <a:off x="5935828" y="2047560"/>
            <a:ext cx="6096000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Першим продуктом, який випустила Sony, була кухонна плита </a:t>
            </a:r>
            <a:endParaRPr/>
          </a:p>
        </p:txBody>
      </p:sp>
      <p:pic>
        <p:nvPicPr>
          <p:cNvPr id="916" name="Google Shape;916;p83" descr="Без названия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0409" y="3290254"/>
            <a:ext cx="3912578" cy="2930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84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9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23" name="Google Shape;923;p84"/>
          <p:cNvSpPr/>
          <p:nvPr/>
        </p:nvSpPr>
        <p:spPr>
          <a:xfrm>
            <a:off x="6645827" y="2080232"/>
            <a:ext cx="5173211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У ресторанах Японії 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не дають чайових </a:t>
            </a:r>
            <a:endParaRPr/>
          </a:p>
        </p:txBody>
      </p:sp>
      <p:pic>
        <p:nvPicPr>
          <p:cNvPr id="924" name="Google Shape;924;p84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569" y="3867720"/>
            <a:ext cx="3908341" cy="2600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85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10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31" name="Google Shape;931;p85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85"/>
          <p:cNvSpPr/>
          <p:nvPr/>
        </p:nvSpPr>
        <p:spPr>
          <a:xfrm>
            <a:off x="5920709" y="1578895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Перша реклама була надрукована в Англії в 1477 році. Це була реклама молитовної книги. </a:t>
            </a:r>
            <a:endParaRPr/>
          </a:p>
        </p:txBody>
      </p:sp>
      <p:pic>
        <p:nvPicPr>
          <p:cNvPr id="933" name="Google Shape;933;p85" descr="Без названия (1)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672" y="3791590"/>
            <a:ext cx="5079529" cy="2588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86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11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40" name="Google Shape;940;p86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86"/>
          <p:cNvSpPr/>
          <p:nvPr/>
        </p:nvSpPr>
        <p:spPr>
          <a:xfrm>
            <a:off x="5126870" y="1581331"/>
            <a:ext cx="706513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На першому логотипі Apple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 був Ісаак Ньютон. </a:t>
            </a:r>
            <a:endParaRPr/>
          </a:p>
        </p:txBody>
      </p:sp>
      <p:pic>
        <p:nvPicPr>
          <p:cNvPr id="942" name="Google Shape;942;p86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673" y="4085188"/>
            <a:ext cx="5103416" cy="25517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87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12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49" name="Google Shape;949;p87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0" name="Google Shape;950;p87"/>
          <p:cNvSpPr/>
          <p:nvPr/>
        </p:nvSpPr>
        <p:spPr>
          <a:xfrm>
            <a:off x="5875350" y="520621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Товари для дітей завжди лежать низько. Якщо не хочете істерик, садіть дітей на візки. </a:t>
            </a:r>
            <a:endParaRPr/>
          </a:p>
        </p:txBody>
      </p:sp>
      <p:pic>
        <p:nvPicPr>
          <p:cNvPr id="951" name="Google Shape;951;p87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3346" y="3937329"/>
            <a:ext cx="4442700" cy="2487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88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13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58" name="Google Shape;958;p88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88"/>
          <p:cNvSpPr/>
          <p:nvPr/>
        </p:nvSpPr>
        <p:spPr>
          <a:xfrm>
            <a:off x="5966067" y="414793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Macintosh - назва продавався в США сорти яблук, улюбленого фрукта Джобса. </a:t>
            </a:r>
            <a:endParaRPr/>
          </a:p>
        </p:txBody>
      </p:sp>
      <p:pic>
        <p:nvPicPr>
          <p:cNvPr id="960" name="Google Shape;960;p88" descr="images (1)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711" y="2600121"/>
            <a:ext cx="3893232" cy="3893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"/>
          <p:cNvSpPr txBox="1"/>
          <p:nvPr/>
        </p:nvSpPr>
        <p:spPr>
          <a:xfrm>
            <a:off x="1591933" y="280197"/>
            <a:ext cx="900813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>
                <a:solidFill>
                  <a:schemeClr val="bg2">
                    <a:lumMod val="75000"/>
                  </a:schemeClr>
                </a:solidFill>
                <a:highlight>
                  <a:srgbClr val="F0F7DE"/>
                </a:highlight>
                <a:latin typeface="Calibri"/>
                <a:ea typeface="Calibri"/>
                <a:cs typeface="Calibri"/>
                <a:sym typeface="Calibri"/>
              </a:rPr>
              <a:t>ЯК ПОМІЧАТИ ТЕ, ЧОГО НЕ БАЧАТЬ ІНШІ? </a:t>
            </a:r>
            <a:endParaRPr sz="3800" b="1" dirty="0">
              <a:solidFill>
                <a:schemeClr val="bg2">
                  <a:lumMod val="75000"/>
                </a:schemeClr>
              </a:solidFill>
              <a:highlight>
                <a:srgbClr val="F0F7DE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8"/>
          <p:cNvSpPr/>
          <p:nvPr/>
        </p:nvSpPr>
        <p:spPr>
          <a:xfrm>
            <a:off x="5484738" y="2284319"/>
            <a:ext cx="6514142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Видатні підприємці дивляться на можливості, як архітектори. </a:t>
            </a:r>
          </a:p>
          <a:p>
            <a:pPr marL="457200" marR="0" lvl="0" indent="-279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lang="uk-UA" sz="2800" b="1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Архітектор шукає порожнє місце — і починає будувати знизу вгору. </a:t>
            </a:r>
          </a:p>
          <a:p>
            <a:pPr marL="457200" marR="0" lvl="0" indent="-279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lang="uk-UA" sz="2800" b="1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Так і підприємці — шукають проблему чи завдання і починають створювати розв‘язок</a:t>
            </a:r>
            <a:r>
              <a:rPr lang="uk-UA" sz="2800" b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</p:txBody>
      </p:sp>
      <p:pic>
        <p:nvPicPr>
          <p:cNvPr id="184" name="Google Shape;184;p8" descr="Five Ways to Find Opportunity in Change - Executive Support Magazin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3120" y="1976119"/>
            <a:ext cx="5030147" cy="377261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89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14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67" name="Google Shape;967;p89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p89"/>
          <p:cNvSpPr/>
          <p:nvPr/>
        </p:nvSpPr>
        <p:spPr>
          <a:xfrm>
            <a:off x="5860230" y="717157"/>
            <a:ext cx="609600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 У більшості рекламних оголошень час, показане на годиннику, зазвичай 10:10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</p:txBody>
      </p:sp>
      <p:pic>
        <p:nvPicPr>
          <p:cNvPr id="969" name="Google Shape;969;p89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390" y="3350118"/>
            <a:ext cx="3436973" cy="3301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90"/>
          <p:cNvSpPr txBox="1"/>
          <p:nvPr/>
        </p:nvSpPr>
        <p:spPr>
          <a:xfrm>
            <a:off x="1" y="408174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15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76" name="Google Shape;976;p90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p90"/>
          <p:cNvSpPr/>
          <p:nvPr/>
        </p:nvSpPr>
        <p:spPr>
          <a:xfrm>
            <a:off x="5981186" y="200702"/>
            <a:ext cx="6096000" cy="4832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American Airlines заощадили 40 000 доларів, вилучивши всього лише одну оливку із салатів, що подаються пасажирам першого класу. </a:t>
            </a:r>
            <a:endParaRPr/>
          </a:p>
        </p:txBody>
      </p:sp>
      <p:pic>
        <p:nvPicPr>
          <p:cNvPr id="978" name="Google Shape;978;p90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554" y="4089435"/>
            <a:ext cx="4523037" cy="2541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91"/>
          <p:cNvSpPr txBox="1"/>
          <p:nvPr/>
        </p:nvSpPr>
        <p:spPr>
          <a:xfrm>
            <a:off x="151196" y="332583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16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85" name="Google Shape;985;p91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6" name="Google Shape;986;p91"/>
          <p:cNvSpPr/>
          <p:nvPr/>
        </p:nvSpPr>
        <p:spPr>
          <a:xfrm>
            <a:off x="5845110" y="203138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Найбільш часто виконувана пісня в світі - Haррy birthday to you - перебуває під захистом авторських прав. </a:t>
            </a:r>
            <a:endParaRPr/>
          </a:p>
        </p:txBody>
      </p:sp>
      <p:pic>
        <p:nvPicPr>
          <p:cNvPr id="987" name="Google Shape;987;p91" descr="Без названия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821279"/>
            <a:ext cx="3885626" cy="3885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92"/>
          <p:cNvSpPr txBox="1"/>
          <p:nvPr/>
        </p:nvSpPr>
        <p:spPr>
          <a:xfrm>
            <a:off x="151196" y="332583"/>
            <a:ext cx="118877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ФАКТ 17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94" name="Google Shape;994;p92"/>
          <p:cNvSpPr txBox="1"/>
          <p:nvPr/>
        </p:nvSpPr>
        <p:spPr>
          <a:xfrm>
            <a:off x="5155755" y="4943656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92"/>
          <p:cNvSpPr/>
          <p:nvPr/>
        </p:nvSpPr>
        <p:spPr>
          <a:xfrm>
            <a:off x="5981187" y="248493"/>
            <a:ext cx="60960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Середньостатистичний банкомат помиляється за рік на 250 доларів - причому не в свою користь. </a:t>
            </a:r>
            <a:endParaRPr/>
          </a:p>
        </p:txBody>
      </p:sp>
      <p:pic>
        <p:nvPicPr>
          <p:cNvPr id="996" name="Google Shape;996;p92" descr="Без названия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856" y="3417254"/>
            <a:ext cx="4374186" cy="3068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93"/>
          <p:cNvSpPr/>
          <p:nvPr/>
        </p:nvSpPr>
        <p:spPr>
          <a:xfrm>
            <a:off x="4064000" y="1"/>
            <a:ext cx="8127999" cy="68580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3" name="Google Shape;1003;p93"/>
          <p:cNvSpPr/>
          <p:nvPr/>
        </p:nvSpPr>
        <p:spPr>
          <a:xfrm>
            <a:off x="4064000" y="576470"/>
            <a:ext cx="2054578" cy="6858000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4" name="Google Shape;1004;p93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16000" y="6793753"/>
            <a:ext cx="365760" cy="98854"/>
          </a:xfrm>
          <a:prstGeom prst="rect">
            <a:avLst/>
          </a:prstGeom>
          <a:noFill/>
          <a:ln>
            <a:noFill/>
          </a:ln>
        </p:spPr>
      </p:pic>
      <p:sp>
        <p:nvSpPr>
          <p:cNvPr id="1005" name="Google Shape;1005;p93"/>
          <p:cNvSpPr/>
          <p:nvPr/>
        </p:nvSpPr>
        <p:spPr>
          <a:xfrm>
            <a:off x="0" y="2659559"/>
            <a:ext cx="466986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56595E"/>
                </a:solidFill>
                <a:latin typeface="Candara"/>
                <a:ea typeface="Candara"/>
                <a:cs typeface="Candara"/>
                <a:sym typeface="Candara"/>
              </a:rPr>
              <a:t>ДЯКУЮ ЗА УВАГУ!</a:t>
            </a:r>
            <a:endParaRPr sz="4400" b="1">
              <a:solidFill>
                <a:srgbClr val="56595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"/>
          <p:cNvSpPr/>
          <p:nvPr/>
        </p:nvSpPr>
        <p:spPr>
          <a:xfrm>
            <a:off x="5951112" y="3897107"/>
            <a:ext cx="289772" cy="550052"/>
          </a:xfrm>
          <a:custGeom>
            <a:avLst/>
            <a:gdLst/>
            <a:ahLst/>
            <a:cxnLst/>
            <a:rect l="l" t="t" r="r" b="b"/>
            <a:pathLst>
              <a:path w="226" h="429" extrusionOk="0">
                <a:moveTo>
                  <a:pt x="118" y="0"/>
                </a:moveTo>
                <a:lnTo>
                  <a:pt x="132" y="7"/>
                </a:lnTo>
                <a:lnTo>
                  <a:pt x="222" y="98"/>
                </a:lnTo>
                <a:lnTo>
                  <a:pt x="226" y="103"/>
                </a:lnTo>
                <a:lnTo>
                  <a:pt x="226" y="106"/>
                </a:lnTo>
                <a:lnTo>
                  <a:pt x="226" y="111"/>
                </a:lnTo>
                <a:lnTo>
                  <a:pt x="222" y="115"/>
                </a:lnTo>
                <a:lnTo>
                  <a:pt x="217" y="118"/>
                </a:lnTo>
                <a:lnTo>
                  <a:pt x="212" y="118"/>
                </a:lnTo>
                <a:lnTo>
                  <a:pt x="161" y="118"/>
                </a:lnTo>
                <a:lnTo>
                  <a:pt x="161" y="383"/>
                </a:lnTo>
                <a:lnTo>
                  <a:pt x="157" y="402"/>
                </a:lnTo>
                <a:lnTo>
                  <a:pt x="149" y="415"/>
                </a:lnTo>
                <a:lnTo>
                  <a:pt x="137" y="424"/>
                </a:lnTo>
                <a:lnTo>
                  <a:pt x="122" y="429"/>
                </a:lnTo>
                <a:lnTo>
                  <a:pt x="104" y="429"/>
                </a:lnTo>
                <a:lnTo>
                  <a:pt x="89" y="424"/>
                </a:lnTo>
                <a:lnTo>
                  <a:pt x="77" y="415"/>
                </a:lnTo>
                <a:lnTo>
                  <a:pt x="69" y="402"/>
                </a:lnTo>
                <a:lnTo>
                  <a:pt x="65" y="383"/>
                </a:lnTo>
                <a:lnTo>
                  <a:pt x="65" y="118"/>
                </a:lnTo>
                <a:lnTo>
                  <a:pt x="16" y="118"/>
                </a:lnTo>
                <a:lnTo>
                  <a:pt x="11" y="118"/>
                </a:lnTo>
                <a:lnTo>
                  <a:pt x="5" y="115"/>
                </a:lnTo>
                <a:lnTo>
                  <a:pt x="2" y="111"/>
                </a:lnTo>
                <a:lnTo>
                  <a:pt x="0" y="108"/>
                </a:lnTo>
                <a:lnTo>
                  <a:pt x="0" y="103"/>
                </a:lnTo>
                <a:lnTo>
                  <a:pt x="2" y="98"/>
                </a:lnTo>
                <a:lnTo>
                  <a:pt x="5" y="93"/>
                </a:lnTo>
                <a:lnTo>
                  <a:pt x="91" y="9"/>
                </a:lnTo>
                <a:lnTo>
                  <a:pt x="104" y="0"/>
                </a:lnTo>
                <a:lnTo>
                  <a:pt x="11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0"/>
          <p:cNvSpPr/>
          <p:nvPr/>
        </p:nvSpPr>
        <p:spPr>
          <a:xfrm>
            <a:off x="6811453" y="4276629"/>
            <a:ext cx="401321" cy="452607"/>
          </a:xfrm>
          <a:custGeom>
            <a:avLst/>
            <a:gdLst/>
            <a:ahLst/>
            <a:cxnLst/>
            <a:rect l="l" t="t" r="r" b="b"/>
            <a:pathLst>
              <a:path w="313" h="353" extrusionOk="0">
                <a:moveTo>
                  <a:pt x="267" y="0"/>
                </a:moveTo>
                <a:lnTo>
                  <a:pt x="282" y="3"/>
                </a:lnTo>
                <a:lnTo>
                  <a:pt x="292" y="12"/>
                </a:lnTo>
                <a:lnTo>
                  <a:pt x="299" y="25"/>
                </a:lnTo>
                <a:lnTo>
                  <a:pt x="313" y="152"/>
                </a:lnTo>
                <a:lnTo>
                  <a:pt x="313" y="157"/>
                </a:lnTo>
                <a:lnTo>
                  <a:pt x="309" y="162"/>
                </a:lnTo>
                <a:lnTo>
                  <a:pt x="306" y="164"/>
                </a:lnTo>
                <a:lnTo>
                  <a:pt x="301" y="166"/>
                </a:lnTo>
                <a:lnTo>
                  <a:pt x="297" y="166"/>
                </a:lnTo>
                <a:lnTo>
                  <a:pt x="292" y="162"/>
                </a:lnTo>
                <a:lnTo>
                  <a:pt x="251" y="130"/>
                </a:lnTo>
                <a:lnTo>
                  <a:pt x="169" y="234"/>
                </a:lnTo>
                <a:lnTo>
                  <a:pt x="86" y="336"/>
                </a:lnTo>
                <a:lnTo>
                  <a:pt x="70" y="350"/>
                </a:lnTo>
                <a:lnTo>
                  <a:pt x="53" y="353"/>
                </a:lnTo>
                <a:lnTo>
                  <a:pt x="34" y="352"/>
                </a:lnTo>
                <a:lnTo>
                  <a:pt x="19" y="342"/>
                </a:lnTo>
                <a:lnTo>
                  <a:pt x="7" y="330"/>
                </a:lnTo>
                <a:lnTo>
                  <a:pt x="0" y="312"/>
                </a:lnTo>
                <a:lnTo>
                  <a:pt x="2" y="294"/>
                </a:lnTo>
                <a:lnTo>
                  <a:pt x="11" y="277"/>
                </a:lnTo>
                <a:lnTo>
                  <a:pt x="94" y="174"/>
                </a:lnTo>
                <a:lnTo>
                  <a:pt x="176" y="70"/>
                </a:lnTo>
                <a:lnTo>
                  <a:pt x="139" y="39"/>
                </a:lnTo>
                <a:lnTo>
                  <a:pt x="135" y="36"/>
                </a:lnTo>
                <a:lnTo>
                  <a:pt x="133" y="31"/>
                </a:lnTo>
                <a:lnTo>
                  <a:pt x="132" y="25"/>
                </a:lnTo>
                <a:lnTo>
                  <a:pt x="133" y="20"/>
                </a:lnTo>
                <a:lnTo>
                  <a:pt x="137" y="17"/>
                </a:lnTo>
                <a:lnTo>
                  <a:pt x="140" y="14"/>
                </a:lnTo>
                <a:lnTo>
                  <a:pt x="145" y="12"/>
                </a:lnTo>
                <a:lnTo>
                  <a:pt x="26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0"/>
          <p:cNvSpPr/>
          <p:nvPr/>
        </p:nvSpPr>
        <p:spPr>
          <a:xfrm>
            <a:off x="5006152" y="4289452"/>
            <a:ext cx="415425" cy="432092"/>
          </a:xfrm>
          <a:custGeom>
            <a:avLst/>
            <a:gdLst/>
            <a:ahLst/>
            <a:cxnLst/>
            <a:rect l="l" t="t" r="r" b="b"/>
            <a:pathLst>
              <a:path w="324" h="337" extrusionOk="0">
                <a:moveTo>
                  <a:pt x="36" y="0"/>
                </a:moveTo>
                <a:lnTo>
                  <a:pt x="162" y="5"/>
                </a:lnTo>
                <a:lnTo>
                  <a:pt x="167" y="5"/>
                </a:lnTo>
                <a:lnTo>
                  <a:pt x="171" y="9"/>
                </a:lnTo>
                <a:lnTo>
                  <a:pt x="174" y="10"/>
                </a:lnTo>
                <a:lnTo>
                  <a:pt x="174" y="15"/>
                </a:lnTo>
                <a:lnTo>
                  <a:pt x="174" y="19"/>
                </a:lnTo>
                <a:lnTo>
                  <a:pt x="172" y="24"/>
                </a:lnTo>
                <a:lnTo>
                  <a:pt x="171" y="27"/>
                </a:lnTo>
                <a:lnTo>
                  <a:pt x="133" y="62"/>
                </a:lnTo>
                <a:lnTo>
                  <a:pt x="222" y="159"/>
                </a:lnTo>
                <a:lnTo>
                  <a:pt x="312" y="256"/>
                </a:lnTo>
                <a:lnTo>
                  <a:pt x="322" y="273"/>
                </a:lnTo>
                <a:lnTo>
                  <a:pt x="324" y="292"/>
                </a:lnTo>
                <a:lnTo>
                  <a:pt x="319" y="309"/>
                </a:lnTo>
                <a:lnTo>
                  <a:pt x="307" y="323"/>
                </a:lnTo>
                <a:lnTo>
                  <a:pt x="293" y="333"/>
                </a:lnTo>
                <a:lnTo>
                  <a:pt x="276" y="337"/>
                </a:lnTo>
                <a:lnTo>
                  <a:pt x="258" y="333"/>
                </a:lnTo>
                <a:lnTo>
                  <a:pt x="241" y="321"/>
                </a:lnTo>
                <a:lnTo>
                  <a:pt x="152" y="224"/>
                </a:lnTo>
                <a:lnTo>
                  <a:pt x="61" y="127"/>
                </a:lnTo>
                <a:lnTo>
                  <a:pt x="25" y="161"/>
                </a:lnTo>
                <a:lnTo>
                  <a:pt x="20" y="164"/>
                </a:lnTo>
                <a:lnTo>
                  <a:pt x="15" y="164"/>
                </a:lnTo>
                <a:lnTo>
                  <a:pt x="12" y="164"/>
                </a:lnTo>
                <a:lnTo>
                  <a:pt x="7" y="162"/>
                </a:lnTo>
                <a:lnTo>
                  <a:pt x="3" y="159"/>
                </a:lnTo>
                <a:lnTo>
                  <a:pt x="0" y="156"/>
                </a:lnTo>
                <a:lnTo>
                  <a:pt x="0" y="149"/>
                </a:lnTo>
                <a:lnTo>
                  <a:pt x="5" y="27"/>
                </a:lnTo>
                <a:lnTo>
                  <a:pt x="10" y="14"/>
                </a:lnTo>
                <a:lnTo>
                  <a:pt x="20" y="4"/>
                </a:lnTo>
                <a:lnTo>
                  <a:pt x="36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0"/>
          <p:cNvSpPr/>
          <p:nvPr/>
        </p:nvSpPr>
        <p:spPr>
          <a:xfrm>
            <a:off x="7153791" y="5145943"/>
            <a:ext cx="551334" cy="291053"/>
          </a:xfrm>
          <a:custGeom>
            <a:avLst/>
            <a:gdLst/>
            <a:ahLst/>
            <a:cxnLst/>
            <a:rect l="l" t="t" r="r" b="b"/>
            <a:pathLst>
              <a:path w="430" h="227" extrusionOk="0">
                <a:moveTo>
                  <a:pt x="327" y="0"/>
                </a:moveTo>
                <a:lnTo>
                  <a:pt x="333" y="2"/>
                </a:lnTo>
                <a:lnTo>
                  <a:pt x="338" y="5"/>
                </a:lnTo>
                <a:lnTo>
                  <a:pt x="421" y="92"/>
                </a:lnTo>
                <a:lnTo>
                  <a:pt x="430" y="104"/>
                </a:lnTo>
                <a:lnTo>
                  <a:pt x="430" y="120"/>
                </a:lnTo>
                <a:lnTo>
                  <a:pt x="423" y="132"/>
                </a:lnTo>
                <a:lnTo>
                  <a:pt x="333" y="222"/>
                </a:lnTo>
                <a:lnTo>
                  <a:pt x="327" y="226"/>
                </a:lnTo>
                <a:lnTo>
                  <a:pt x="324" y="227"/>
                </a:lnTo>
                <a:lnTo>
                  <a:pt x="319" y="226"/>
                </a:lnTo>
                <a:lnTo>
                  <a:pt x="315" y="222"/>
                </a:lnTo>
                <a:lnTo>
                  <a:pt x="312" y="219"/>
                </a:lnTo>
                <a:lnTo>
                  <a:pt x="312" y="214"/>
                </a:lnTo>
                <a:lnTo>
                  <a:pt x="312" y="162"/>
                </a:lnTo>
                <a:lnTo>
                  <a:pt x="47" y="162"/>
                </a:lnTo>
                <a:lnTo>
                  <a:pt x="29" y="159"/>
                </a:lnTo>
                <a:lnTo>
                  <a:pt x="13" y="150"/>
                </a:lnTo>
                <a:lnTo>
                  <a:pt x="5" y="137"/>
                </a:lnTo>
                <a:lnTo>
                  <a:pt x="0" y="121"/>
                </a:lnTo>
                <a:lnTo>
                  <a:pt x="0" y="106"/>
                </a:lnTo>
                <a:lnTo>
                  <a:pt x="5" y="91"/>
                </a:lnTo>
                <a:lnTo>
                  <a:pt x="13" y="79"/>
                </a:lnTo>
                <a:lnTo>
                  <a:pt x="29" y="68"/>
                </a:lnTo>
                <a:lnTo>
                  <a:pt x="47" y="65"/>
                </a:lnTo>
                <a:lnTo>
                  <a:pt x="312" y="65"/>
                </a:lnTo>
                <a:lnTo>
                  <a:pt x="312" y="15"/>
                </a:lnTo>
                <a:lnTo>
                  <a:pt x="312" y="10"/>
                </a:lnTo>
                <a:lnTo>
                  <a:pt x="315" y="5"/>
                </a:lnTo>
                <a:lnTo>
                  <a:pt x="319" y="3"/>
                </a:lnTo>
                <a:lnTo>
                  <a:pt x="322" y="0"/>
                </a:lnTo>
                <a:lnTo>
                  <a:pt x="327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10"/>
          <p:cNvSpPr/>
          <p:nvPr/>
        </p:nvSpPr>
        <p:spPr>
          <a:xfrm>
            <a:off x="4465076" y="5145943"/>
            <a:ext cx="551334" cy="289772"/>
          </a:xfrm>
          <a:custGeom>
            <a:avLst/>
            <a:gdLst/>
            <a:ahLst/>
            <a:cxnLst/>
            <a:rect l="l" t="t" r="r" b="b"/>
            <a:pathLst>
              <a:path w="430" h="226" extrusionOk="0">
                <a:moveTo>
                  <a:pt x="108" y="0"/>
                </a:moveTo>
                <a:lnTo>
                  <a:pt x="113" y="2"/>
                </a:lnTo>
                <a:lnTo>
                  <a:pt x="116" y="3"/>
                </a:lnTo>
                <a:lnTo>
                  <a:pt x="118" y="9"/>
                </a:lnTo>
                <a:lnTo>
                  <a:pt x="120" y="14"/>
                </a:lnTo>
                <a:lnTo>
                  <a:pt x="120" y="65"/>
                </a:lnTo>
                <a:lnTo>
                  <a:pt x="384" y="65"/>
                </a:lnTo>
                <a:lnTo>
                  <a:pt x="403" y="68"/>
                </a:lnTo>
                <a:lnTo>
                  <a:pt x="417" y="79"/>
                </a:lnTo>
                <a:lnTo>
                  <a:pt x="427" y="91"/>
                </a:lnTo>
                <a:lnTo>
                  <a:pt x="430" y="106"/>
                </a:lnTo>
                <a:lnTo>
                  <a:pt x="430" y="121"/>
                </a:lnTo>
                <a:lnTo>
                  <a:pt x="427" y="137"/>
                </a:lnTo>
                <a:lnTo>
                  <a:pt x="417" y="150"/>
                </a:lnTo>
                <a:lnTo>
                  <a:pt x="403" y="159"/>
                </a:lnTo>
                <a:lnTo>
                  <a:pt x="384" y="162"/>
                </a:lnTo>
                <a:lnTo>
                  <a:pt x="120" y="162"/>
                </a:lnTo>
                <a:lnTo>
                  <a:pt x="120" y="210"/>
                </a:lnTo>
                <a:lnTo>
                  <a:pt x="118" y="215"/>
                </a:lnTo>
                <a:lnTo>
                  <a:pt x="116" y="220"/>
                </a:lnTo>
                <a:lnTo>
                  <a:pt x="113" y="224"/>
                </a:lnTo>
                <a:lnTo>
                  <a:pt x="108" y="226"/>
                </a:lnTo>
                <a:lnTo>
                  <a:pt x="103" y="226"/>
                </a:lnTo>
                <a:lnTo>
                  <a:pt x="97" y="226"/>
                </a:lnTo>
                <a:lnTo>
                  <a:pt x="94" y="222"/>
                </a:lnTo>
                <a:lnTo>
                  <a:pt x="9" y="135"/>
                </a:lnTo>
                <a:lnTo>
                  <a:pt x="0" y="123"/>
                </a:lnTo>
                <a:lnTo>
                  <a:pt x="0" y="108"/>
                </a:lnTo>
                <a:lnTo>
                  <a:pt x="9" y="96"/>
                </a:lnTo>
                <a:lnTo>
                  <a:pt x="97" y="3"/>
                </a:lnTo>
                <a:lnTo>
                  <a:pt x="103" y="2"/>
                </a:lnTo>
                <a:lnTo>
                  <a:pt x="108" y="0"/>
                </a:lnTo>
                <a:close/>
              </a:path>
            </a:pathLst>
          </a:custGeom>
          <a:solidFill>
            <a:srgbClr val="3A3838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3" name="Google Shape;203;p10"/>
          <p:cNvGrpSpPr/>
          <p:nvPr/>
        </p:nvGrpSpPr>
        <p:grpSpPr>
          <a:xfrm>
            <a:off x="5199262" y="4643469"/>
            <a:ext cx="1773501" cy="1771168"/>
            <a:chOff x="4404528" y="3770892"/>
            <a:chExt cx="1302084" cy="1300372"/>
          </a:xfrm>
        </p:grpSpPr>
        <p:sp>
          <p:nvSpPr>
            <p:cNvPr id="204" name="Google Shape;204;p10"/>
            <p:cNvSpPr/>
            <p:nvPr/>
          </p:nvSpPr>
          <p:spPr>
            <a:xfrm>
              <a:off x="4406240" y="3770892"/>
              <a:ext cx="1300372" cy="130037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7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 txBox="1"/>
            <p:nvPr/>
          </p:nvSpPr>
          <p:spPr>
            <a:xfrm>
              <a:off x="4404528" y="4280264"/>
              <a:ext cx="1205876" cy="3389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БАНК ІДЕЙ</a:t>
              </a:r>
              <a:endParaRPr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6" name="Google Shape;206;p10"/>
          <p:cNvSpPr/>
          <p:nvPr/>
        </p:nvSpPr>
        <p:spPr>
          <a:xfrm>
            <a:off x="2484120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rgbClr val="FF2B2A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0"/>
          <p:cNvSpPr/>
          <p:nvPr/>
        </p:nvSpPr>
        <p:spPr>
          <a:xfrm>
            <a:off x="3362408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5" y="0"/>
                </a:moveTo>
                <a:lnTo>
                  <a:pt x="701" y="0"/>
                </a:lnTo>
                <a:lnTo>
                  <a:pt x="735" y="8"/>
                </a:lnTo>
                <a:lnTo>
                  <a:pt x="768" y="22"/>
                </a:lnTo>
                <a:lnTo>
                  <a:pt x="1283" y="318"/>
                </a:lnTo>
                <a:lnTo>
                  <a:pt x="1313" y="340"/>
                </a:lnTo>
                <a:lnTo>
                  <a:pt x="1335" y="366"/>
                </a:lnTo>
                <a:lnTo>
                  <a:pt x="1353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3" y="1124"/>
                </a:lnTo>
                <a:lnTo>
                  <a:pt x="1335" y="1155"/>
                </a:lnTo>
                <a:lnTo>
                  <a:pt x="1313" y="1180"/>
                </a:lnTo>
                <a:lnTo>
                  <a:pt x="1283" y="1203"/>
                </a:lnTo>
                <a:lnTo>
                  <a:pt x="768" y="1498"/>
                </a:lnTo>
                <a:lnTo>
                  <a:pt x="735" y="1513"/>
                </a:lnTo>
                <a:lnTo>
                  <a:pt x="701" y="1520"/>
                </a:lnTo>
                <a:lnTo>
                  <a:pt x="665" y="1520"/>
                </a:lnTo>
                <a:lnTo>
                  <a:pt x="631" y="1513"/>
                </a:lnTo>
                <a:lnTo>
                  <a:pt x="599" y="1498"/>
                </a:lnTo>
                <a:lnTo>
                  <a:pt x="85" y="1203"/>
                </a:lnTo>
                <a:lnTo>
                  <a:pt x="56" y="1180"/>
                </a:lnTo>
                <a:lnTo>
                  <a:pt x="32" y="1155"/>
                </a:lnTo>
                <a:lnTo>
                  <a:pt x="13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3" y="396"/>
                </a:lnTo>
                <a:lnTo>
                  <a:pt x="32" y="366"/>
                </a:lnTo>
                <a:lnTo>
                  <a:pt x="56" y="340"/>
                </a:lnTo>
                <a:lnTo>
                  <a:pt x="85" y="318"/>
                </a:lnTo>
                <a:lnTo>
                  <a:pt x="599" y="22"/>
                </a:lnTo>
                <a:lnTo>
                  <a:pt x="631" y="8"/>
                </a:lnTo>
                <a:lnTo>
                  <a:pt x="665" y="0"/>
                </a:lnTo>
                <a:close/>
              </a:path>
            </a:pathLst>
          </a:custGeom>
          <a:solidFill>
            <a:srgbClr val="85C40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0"/>
          <p:cNvSpPr/>
          <p:nvPr/>
        </p:nvSpPr>
        <p:spPr>
          <a:xfrm>
            <a:off x="5217711" y="1846914"/>
            <a:ext cx="1756576" cy="1947620"/>
          </a:xfrm>
          <a:custGeom>
            <a:avLst/>
            <a:gdLst/>
            <a:ahLst/>
            <a:cxnLst/>
            <a:rect l="l" t="t" r="r" b="b"/>
            <a:pathLst>
              <a:path w="1370" h="1519" extrusionOk="0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9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70" y="465"/>
                </a:lnTo>
                <a:lnTo>
                  <a:pt x="1370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5"/>
                </a:lnTo>
                <a:lnTo>
                  <a:pt x="1313" y="1181"/>
                </a:lnTo>
                <a:lnTo>
                  <a:pt x="1284" y="1201"/>
                </a:lnTo>
                <a:lnTo>
                  <a:pt x="769" y="1499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4" y="1512"/>
                </a:lnTo>
                <a:lnTo>
                  <a:pt x="601" y="1499"/>
                </a:lnTo>
                <a:lnTo>
                  <a:pt x="86" y="1201"/>
                </a:lnTo>
                <a:lnTo>
                  <a:pt x="57" y="1181"/>
                </a:lnTo>
                <a:lnTo>
                  <a:pt x="33" y="1155"/>
                </a:lnTo>
                <a:lnTo>
                  <a:pt x="16" y="1124"/>
                </a:lnTo>
                <a:lnTo>
                  <a:pt x="4" y="1090"/>
                </a:lnTo>
                <a:lnTo>
                  <a:pt x="0" y="1054"/>
                </a:lnTo>
                <a:lnTo>
                  <a:pt x="0" y="465"/>
                </a:lnTo>
                <a:lnTo>
                  <a:pt x="4" y="429"/>
                </a:lnTo>
                <a:lnTo>
                  <a:pt x="16" y="395"/>
                </a:lnTo>
                <a:lnTo>
                  <a:pt x="33" y="364"/>
                </a:lnTo>
                <a:lnTo>
                  <a:pt x="57" y="339"/>
                </a:lnTo>
                <a:lnTo>
                  <a:pt x="86" y="318"/>
                </a:lnTo>
                <a:lnTo>
                  <a:pt x="601" y="21"/>
                </a:lnTo>
                <a:lnTo>
                  <a:pt x="634" y="7"/>
                </a:lnTo>
                <a:lnTo>
                  <a:pt x="668" y="0"/>
                </a:lnTo>
                <a:close/>
              </a:path>
            </a:pathLst>
          </a:custGeom>
          <a:solidFill>
            <a:srgbClr val="3EB8C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10"/>
          <p:cNvSpPr/>
          <p:nvPr/>
        </p:nvSpPr>
        <p:spPr>
          <a:xfrm>
            <a:off x="7076861" y="2226438"/>
            <a:ext cx="1752730" cy="1948900"/>
          </a:xfrm>
          <a:custGeom>
            <a:avLst/>
            <a:gdLst/>
            <a:ahLst/>
            <a:cxnLst/>
            <a:rect l="l" t="t" r="r" b="b"/>
            <a:pathLst>
              <a:path w="1367" h="1520" extrusionOk="0">
                <a:moveTo>
                  <a:pt x="666" y="0"/>
                </a:moveTo>
                <a:lnTo>
                  <a:pt x="702" y="0"/>
                </a:lnTo>
                <a:lnTo>
                  <a:pt x="736" y="8"/>
                </a:lnTo>
                <a:lnTo>
                  <a:pt x="768" y="22"/>
                </a:lnTo>
                <a:lnTo>
                  <a:pt x="1282" y="318"/>
                </a:lnTo>
                <a:lnTo>
                  <a:pt x="1311" y="340"/>
                </a:lnTo>
                <a:lnTo>
                  <a:pt x="1335" y="366"/>
                </a:lnTo>
                <a:lnTo>
                  <a:pt x="1354" y="396"/>
                </a:lnTo>
                <a:lnTo>
                  <a:pt x="1364" y="429"/>
                </a:lnTo>
                <a:lnTo>
                  <a:pt x="1367" y="465"/>
                </a:lnTo>
                <a:lnTo>
                  <a:pt x="1367" y="1056"/>
                </a:lnTo>
                <a:lnTo>
                  <a:pt x="1364" y="1092"/>
                </a:lnTo>
                <a:lnTo>
                  <a:pt x="1354" y="1124"/>
                </a:lnTo>
                <a:lnTo>
                  <a:pt x="1335" y="1155"/>
                </a:lnTo>
                <a:lnTo>
                  <a:pt x="1311" y="1180"/>
                </a:lnTo>
                <a:lnTo>
                  <a:pt x="1282" y="1203"/>
                </a:lnTo>
                <a:lnTo>
                  <a:pt x="768" y="1498"/>
                </a:lnTo>
                <a:lnTo>
                  <a:pt x="736" y="1513"/>
                </a:lnTo>
                <a:lnTo>
                  <a:pt x="702" y="1520"/>
                </a:lnTo>
                <a:lnTo>
                  <a:pt x="666" y="1520"/>
                </a:lnTo>
                <a:lnTo>
                  <a:pt x="632" y="1513"/>
                </a:lnTo>
                <a:lnTo>
                  <a:pt x="599" y="1498"/>
                </a:lnTo>
                <a:lnTo>
                  <a:pt x="84" y="1203"/>
                </a:lnTo>
                <a:lnTo>
                  <a:pt x="54" y="1180"/>
                </a:lnTo>
                <a:lnTo>
                  <a:pt x="32" y="1155"/>
                </a:lnTo>
                <a:lnTo>
                  <a:pt x="14" y="1124"/>
                </a:lnTo>
                <a:lnTo>
                  <a:pt x="3" y="1092"/>
                </a:lnTo>
                <a:lnTo>
                  <a:pt x="0" y="1056"/>
                </a:lnTo>
                <a:lnTo>
                  <a:pt x="0" y="465"/>
                </a:lnTo>
                <a:lnTo>
                  <a:pt x="3" y="429"/>
                </a:lnTo>
                <a:lnTo>
                  <a:pt x="14" y="396"/>
                </a:lnTo>
                <a:lnTo>
                  <a:pt x="32" y="366"/>
                </a:lnTo>
                <a:lnTo>
                  <a:pt x="54" y="340"/>
                </a:lnTo>
                <a:lnTo>
                  <a:pt x="84" y="318"/>
                </a:lnTo>
                <a:lnTo>
                  <a:pt x="599" y="22"/>
                </a:lnTo>
                <a:lnTo>
                  <a:pt x="632" y="8"/>
                </a:lnTo>
                <a:lnTo>
                  <a:pt x="666" y="0"/>
                </a:lnTo>
                <a:close/>
              </a:path>
            </a:pathLst>
          </a:custGeom>
          <a:solidFill>
            <a:srgbClr val="FFA803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0"/>
          <p:cNvSpPr/>
          <p:nvPr/>
        </p:nvSpPr>
        <p:spPr>
          <a:xfrm>
            <a:off x="7952586" y="3866334"/>
            <a:ext cx="1755294" cy="1947620"/>
          </a:xfrm>
          <a:custGeom>
            <a:avLst/>
            <a:gdLst/>
            <a:ahLst/>
            <a:cxnLst/>
            <a:rect l="l" t="t" r="r" b="b"/>
            <a:pathLst>
              <a:path w="1369" h="1519" extrusionOk="0">
                <a:moveTo>
                  <a:pt x="667" y="0"/>
                </a:moveTo>
                <a:lnTo>
                  <a:pt x="701" y="0"/>
                </a:lnTo>
                <a:lnTo>
                  <a:pt x="737" y="7"/>
                </a:lnTo>
                <a:lnTo>
                  <a:pt x="770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6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6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70" y="1497"/>
                </a:lnTo>
                <a:lnTo>
                  <a:pt x="737" y="1512"/>
                </a:lnTo>
                <a:lnTo>
                  <a:pt x="701" y="1519"/>
                </a:lnTo>
                <a:lnTo>
                  <a:pt x="667" y="1519"/>
                </a:lnTo>
                <a:lnTo>
                  <a:pt x="633" y="1512"/>
                </a:lnTo>
                <a:lnTo>
                  <a:pt x="601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5" y="1090"/>
                </a:lnTo>
                <a:lnTo>
                  <a:pt x="0" y="1054"/>
                </a:lnTo>
                <a:lnTo>
                  <a:pt x="0" y="465"/>
                </a:lnTo>
                <a:lnTo>
                  <a:pt x="5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601" y="21"/>
                </a:lnTo>
                <a:lnTo>
                  <a:pt x="633" y="7"/>
                </a:lnTo>
                <a:lnTo>
                  <a:pt x="667" y="0"/>
                </a:lnTo>
                <a:close/>
              </a:path>
            </a:pathLst>
          </a:custGeom>
          <a:solidFill>
            <a:srgbClr val="01AA8D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0"/>
          <p:cNvSpPr txBox="1"/>
          <p:nvPr/>
        </p:nvSpPr>
        <p:spPr>
          <a:xfrm>
            <a:off x="994012" y="93190"/>
            <a:ext cx="1043841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ДЖЕРЕЛА ФОРМУВАННЯ БАНКУ ІДЕЙ</a:t>
            </a:r>
            <a:endParaRPr sz="4400" b="1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0"/>
          <p:cNvSpPr txBox="1"/>
          <p:nvPr/>
        </p:nvSpPr>
        <p:spPr>
          <a:xfrm>
            <a:off x="1000339" y="1417721"/>
            <a:ext cx="2743200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ДОСЛІДЖЕННЯ ДУМКИ СПОЖИВАЧІВ, ПРАЦІВНИКІВ СИСТЕМИ ЗБУТУ  </a:t>
            </a:r>
            <a:endParaRPr sz="18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0"/>
          <p:cNvSpPr txBox="1"/>
          <p:nvPr/>
        </p:nvSpPr>
        <p:spPr>
          <a:xfrm>
            <a:off x="4869283" y="1039156"/>
            <a:ext cx="2743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ЗНАННЯ, ОТРИМАНІ В ЗАКЛАДАХ ВИЩОЇ ОСВІТИ </a:t>
            </a:r>
            <a:endParaRPr sz="18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4" name="Google Shape;214;p10"/>
          <p:cNvGrpSpPr/>
          <p:nvPr/>
        </p:nvGrpSpPr>
        <p:grpSpPr>
          <a:xfrm>
            <a:off x="8555271" y="4515323"/>
            <a:ext cx="548640" cy="630620"/>
            <a:chOff x="7948613" y="2360612"/>
            <a:chExt cx="276225" cy="317500"/>
          </a:xfrm>
        </p:grpSpPr>
        <p:sp>
          <p:nvSpPr>
            <p:cNvPr id="215" name="Google Shape;215;p10"/>
            <p:cNvSpPr/>
            <p:nvPr/>
          </p:nvSpPr>
          <p:spPr>
            <a:xfrm>
              <a:off x="7948613" y="2360612"/>
              <a:ext cx="276225" cy="317500"/>
            </a:xfrm>
            <a:custGeom>
              <a:avLst/>
              <a:gdLst/>
              <a:ahLst/>
              <a:cxnLst/>
              <a:rect l="l" t="t" r="r" b="b"/>
              <a:pathLst>
                <a:path w="120" h="139" extrusionOk="0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7997825" y="2401887"/>
              <a:ext cx="177800" cy="171450"/>
            </a:xfrm>
            <a:custGeom>
              <a:avLst/>
              <a:gdLst/>
              <a:ahLst/>
              <a:cxnLst/>
              <a:rect l="l" t="t" r="r" b="b"/>
              <a:pathLst>
                <a:path w="78" h="75" extrusionOk="0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7" name="Google Shape;217;p10"/>
          <p:cNvSpPr/>
          <p:nvPr/>
        </p:nvSpPr>
        <p:spPr>
          <a:xfrm>
            <a:off x="7613848" y="2926568"/>
            <a:ext cx="616770" cy="548640"/>
          </a:xfrm>
          <a:custGeom>
            <a:avLst/>
            <a:gdLst/>
            <a:ahLst/>
            <a:cxnLst/>
            <a:rect l="l" t="t" r="r" b="b"/>
            <a:pathLst>
              <a:path w="119" h="106" extrusionOk="0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0"/>
          <p:cNvSpPr/>
          <p:nvPr/>
        </p:nvSpPr>
        <p:spPr>
          <a:xfrm>
            <a:off x="3906259" y="2926568"/>
            <a:ext cx="593220" cy="548640"/>
          </a:xfrm>
          <a:custGeom>
            <a:avLst/>
            <a:gdLst/>
            <a:ahLst/>
            <a:cxnLst/>
            <a:rect l="l" t="t" r="r" b="b"/>
            <a:pathLst>
              <a:path w="120" h="111" extrusionOk="0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0"/>
          <p:cNvSpPr/>
          <p:nvPr/>
        </p:nvSpPr>
        <p:spPr>
          <a:xfrm>
            <a:off x="5793178" y="2541748"/>
            <a:ext cx="605640" cy="548640"/>
          </a:xfrm>
          <a:custGeom>
            <a:avLst/>
            <a:gdLst/>
            <a:ahLst/>
            <a:cxnLst/>
            <a:rect l="l" t="t" r="r" b="b"/>
            <a:pathLst>
              <a:path w="118" h="107" extrusionOk="0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0"/>
          <p:cNvSpPr/>
          <p:nvPr/>
        </p:nvSpPr>
        <p:spPr>
          <a:xfrm>
            <a:off x="3067191" y="4523158"/>
            <a:ext cx="548640" cy="590108"/>
          </a:xfrm>
          <a:custGeom>
            <a:avLst/>
            <a:gdLst/>
            <a:ahLst/>
            <a:cxnLst/>
            <a:rect l="l" t="t" r="r" b="b"/>
            <a:pathLst>
              <a:path w="119" h="128" extrusionOk="0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0"/>
          <p:cNvSpPr txBox="1"/>
          <p:nvPr/>
        </p:nvSpPr>
        <p:spPr>
          <a:xfrm>
            <a:off x="8829590" y="2020877"/>
            <a:ext cx="2743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ДОСВІД РОДИЧІВ ТА ЗНАЙОМИХ</a:t>
            </a:r>
            <a:endParaRPr sz="18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0"/>
          <p:cNvSpPr txBox="1"/>
          <p:nvPr/>
        </p:nvSpPr>
        <p:spPr>
          <a:xfrm>
            <a:off x="9375097" y="3136612"/>
            <a:ext cx="2197693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ДОСЯГНЕННЯ </a:t>
            </a:r>
            <a:endParaRPr dirty="0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КОНКУРЕНТІВ</a:t>
            </a:r>
            <a:endParaRPr sz="1800" b="1" i="1" dirty="0">
              <a:solidFill>
                <a:srgbClr val="3A38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0"/>
          <p:cNvSpPr txBox="1"/>
          <p:nvPr/>
        </p:nvSpPr>
        <p:spPr>
          <a:xfrm>
            <a:off x="136271" y="3025562"/>
            <a:ext cx="2475820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ВІДВІДУВАННЯ ЯРМАРОК, ВИСТАВОК</a:t>
            </a:r>
            <a:endParaRPr sz="1800" b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0"/>
          <p:cNvSpPr txBox="1"/>
          <p:nvPr/>
        </p:nvSpPr>
        <p:spPr>
          <a:xfrm>
            <a:off x="-161586" y="4807863"/>
            <a:ext cx="2475820" cy="1338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ЗАСОБИ МАСОВОЇ ІНФОРМАЦІЇ  ТА ПУБЛІКАЦІЇ У ПРОФЕСІЙНИХ ВИДАННЯХ</a:t>
            </a:r>
            <a:endParaRPr sz="18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0"/>
          <p:cNvSpPr txBox="1"/>
          <p:nvPr/>
        </p:nvSpPr>
        <p:spPr>
          <a:xfrm>
            <a:off x="9805625" y="4853555"/>
            <a:ext cx="274320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РЕСУРСИ МЕРЕЖІ </a:t>
            </a:r>
            <a:endParaRPr dirty="0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ІНТЕРНЕТ</a:t>
            </a:r>
            <a:endParaRPr sz="1800" b="1" i="1" dirty="0">
              <a:solidFill>
                <a:srgbClr val="323F4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4969</Words>
  <Application>Microsoft Office PowerPoint</Application>
  <PresentationFormat>Широкий екран</PresentationFormat>
  <Paragraphs>472</Paragraphs>
  <Slides>84</Slides>
  <Notes>84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84</vt:i4>
      </vt:variant>
    </vt:vector>
  </HeadingPairs>
  <TitlesOfParts>
    <vt:vector size="95" baseType="lpstr">
      <vt:lpstr>Candara</vt:lpstr>
      <vt:lpstr>Georgia</vt:lpstr>
      <vt:lpstr>Noto Sans Symbols</vt:lpstr>
      <vt:lpstr>Montserrat</vt:lpstr>
      <vt:lpstr>Barlow</vt:lpstr>
      <vt:lpstr>Calibri</vt:lpstr>
      <vt:lpstr>Open Sans</vt:lpstr>
      <vt:lpstr>Arial</vt:lpstr>
      <vt:lpstr>FixelTextRegular</vt:lpstr>
      <vt:lpstr>FixelTextBold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</dc:creator>
  <cp:lastModifiedBy>Талят Белялов</cp:lastModifiedBy>
  <cp:revision>19</cp:revision>
  <dcterms:created xsi:type="dcterms:W3CDTF">2016-09-28T22:08:47Z</dcterms:created>
  <dcterms:modified xsi:type="dcterms:W3CDTF">2024-06-10T12:56:36Z</dcterms:modified>
</cp:coreProperties>
</file>